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57" r:id="rId20"/>
    <p:sldId id="258" r:id="rId21"/>
    <p:sldId id="259" r:id="rId22"/>
    <p:sldId id="260" r:id="rId23"/>
    <p:sldId id="261" r:id="rId24"/>
    <p:sldId id="262"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906" autoAdjust="0"/>
  </p:normalViewPr>
  <p:slideViewPr>
    <p:cSldViewPr snapToGrid="0" snapToObjects="1">
      <p:cViewPr varScale="1">
        <p:scale>
          <a:sx n="55" d="100"/>
          <a:sy n="55" d="100"/>
        </p:scale>
        <p:origin x="-253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0C177-1E59-A144-94F1-29EDF8278C41}" type="datetimeFigureOut">
              <a:rPr lang="en-US" smtClean="0"/>
              <a:t>1/26/17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C3F7D3-5E5C-7E47-8049-5988F32624F2}" type="slidenum">
              <a:rPr lang="en-US" smtClean="0"/>
              <a:t>‹#›</a:t>
            </a:fld>
            <a:endParaRPr lang="en-US"/>
          </a:p>
        </p:txBody>
      </p:sp>
    </p:spTree>
    <p:extLst>
      <p:ext uri="{BB962C8B-B14F-4D97-AF65-F5344CB8AC3E}">
        <p14:creationId xmlns:p14="http://schemas.microsoft.com/office/powerpoint/2010/main" val="34761545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One primary responsibility of the customer service representative is maintain full schedules for for service sales and replacement.</a:t>
            </a:r>
          </a:p>
          <a:p>
            <a:r>
              <a:rPr lang="en-US" sz="1200" kern="1200" dirty="0" smtClean="0">
                <a:solidFill>
                  <a:schemeClr val="tx1"/>
                </a:solidFill>
                <a:latin typeface="+mn-lt"/>
                <a:ea typeface="+mn-ea"/>
                <a:cs typeface="+mn-cs"/>
              </a:rPr>
              <a:t>The HVAC business is a weather driven business. When the weather is extreme, incoming requests for service and new comfort systems is usually high.</a:t>
            </a:r>
          </a:p>
          <a:p>
            <a:r>
              <a:rPr lang="en-US" sz="1200" kern="1200" dirty="0" smtClean="0">
                <a:solidFill>
                  <a:schemeClr val="tx1"/>
                </a:solidFill>
                <a:latin typeface="+mn-lt"/>
                <a:ea typeface="+mn-ea"/>
                <a:cs typeface="+mn-cs"/>
              </a:rPr>
              <a:t>On the other hand when the weather is mild, the incoming requests for service or new comfort systems are low.</a:t>
            </a:r>
          </a:p>
          <a:p>
            <a:r>
              <a:rPr lang="en-US" sz="1200" kern="1200" dirty="0" smtClean="0">
                <a:solidFill>
                  <a:schemeClr val="tx1"/>
                </a:solidFill>
                <a:latin typeface="+mn-lt"/>
                <a:ea typeface="+mn-ea"/>
                <a:cs typeface="+mn-cs"/>
              </a:rPr>
              <a:t>This strategic planning session is designed to make your company less dependent upon the weather by </a:t>
            </a:r>
          </a:p>
          <a:p>
            <a:r>
              <a:rPr lang="en-US" sz="1200" kern="1200" dirty="0" smtClean="0">
                <a:solidFill>
                  <a:schemeClr val="tx1"/>
                </a:solidFill>
                <a:latin typeface="+mn-lt"/>
                <a:ea typeface="+mn-ea"/>
                <a:cs typeface="+mn-cs"/>
              </a:rPr>
              <a:t>filling 85% of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schedule during the slow season 6 to 8 months in advance and ensuring that your service department is available and accessible during demand season.</a:t>
            </a:r>
          </a:p>
          <a:p>
            <a:r>
              <a:rPr lang="en-US" sz="1200" kern="1200" dirty="0" smtClean="0">
                <a:solidFill>
                  <a:schemeClr val="tx1"/>
                </a:solidFill>
                <a:latin typeface="+mn-lt"/>
                <a:ea typeface="+mn-ea"/>
                <a:cs typeface="+mn-cs"/>
              </a:rPr>
              <a:t>Let's take a closer look of a typical business cycle.</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2</a:t>
            </a:fld>
            <a:endParaRPr lang="en-US"/>
          </a:p>
        </p:txBody>
      </p:sp>
    </p:spTree>
    <p:extLst>
      <p:ext uri="{BB962C8B-B14F-4D97-AF65-F5344CB8AC3E}">
        <p14:creationId xmlns:p14="http://schemas.microsoft.com/office/powerpoint/2010/main" val="761372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During the upswing and demand season when customers are scheduling demand service calls, preventative maintenance calls, requesting additional services or wanting an estimate to replace their heating and air-conditioning system</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11</a:t>
            </a:fld>
            <a:endParaRPr lang="en-US"/>
          </a:p>
        </p:txBody>
      </p:sp>
    </p:spTree>
    <p:extLst>
      <p:ext uri="{BB962C8B-B14F-4D97-AF65-F5344CB8AC3E}">
        <p14:creationId xmlns:p14="http://schemas.microsoft.com/office/powerpoint/2010/main" val="3562437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Keep your pipeline of future work for by involving those customers with preventative maintenance agreements. Preventive maintenance agreements ensures to future prepaid preventive maintenance calls.</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12</a:t>
            </a:fld>
            <a:endParaRPr lang="en-US"/>
          </a:p>
        </p:txBody>
      </p:sp>
    </p:spTree>
    <p:extLst>
      <p:ext uri="{BB962C8B-B14F-4D97-AF65-F5344CB8AC3E}">
        <p14:creationId xmlns:p14="http://schemas.microsoft.com/office/powerpoint/2010/main" val="1844153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With this strategy, your company will be accessible and available for the very low volume of incoming calls as well as put you in a position to proactively schedule preventative maintenance work to offset the lack of work due to the lack of weather.</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13</a:t>
            </a:fld>
            <a:endParaRPr lang="en-US"/>
          </a:p>
        </p:txBody>
      </p:sp>
    </p:spTree>
    <p:extLst>
      <p:ext uri="{BB962C8B-B14F-4D97-AF65-F5344CB8AC3E}">
        <p14:creationId xmlns:p14="http://schemas.microsoft.com/office/powerpoint/2010/main" val="3187177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Properly trained service and maintenance technicians can generate some impressive results as long as there In front of customers. One of those customers are demand service calls were preventative maintenance calls were tune ups, as long as they understand and follow the process the results should be fairly predictable and repeatable. For example, 10% of all demand service or service agreement calls with generally turn into a replacement lead. Replacement leads generated from service technicians typically close 85% of the time with higher margins.</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14</a:t>
            </a:fld>
            <a:endParaRPr lang="en-US"/>
          </a:p>
        </p:txBody>
      </p:sp>
    </p:spTree>
    <p:extLst>
      <p:ext uri="{BB962C8B-B14F-4D97-AF65-F5344CB8AC3E}">
        <p14:creationId xmlns:p14="http://schemas.microsoft.com/office/powerpoint/2010/main" val="1776325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35%- 45% of preventative maintenance agreement calls or open tune-up calls generally turn into additional services such as preventive repairs, duct cleaning, air sealing and accessories such as thermostats, high-efficiency air filters, humidifiers, dehumidifiers and the list goes on.</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15</a:t>
            </a:fld>
            <a:endParaRPr lang="en-US"/>
          </a:p>
        </p:txBody>
      </p:sp>
    </p:spTree>
    <p:extLst>
      <p:ext uri="{BB962C8B-B14F-4D97-AF65-F5344CB8AC3E}">
        <p14:creationId xmlns:p14="http://schemas.microsoft.com/office/powerpoint/2010/main" val="382297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exciting thing is preventative maintenance agreements are generally paid in advance. So every preventative maintenance service call that's completed is paid in full in the months when heating and air-conditioning companies typically have no work.</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16</a:t>
            </a:fld>
            <a:endParaRPr lang="en-US"/>
          </a:p>
        </p:txBody>
      </p:sp>
    </p:spTree>
    <p:extLst>
      <p:ext uri="{BB962C8B-B14F-4D97-AF65-F5344CB8AC3E}">
        <p14:creationId xmlns:p14="http://schemas.microsoft.com/office/powerpoint/2010/main" val="2687779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On average, a technician following this process will generate eight replacement leads resulting in six or seven replacement jobs, generate 20 additional services and complete $8,000 prepaid agreements during the slowest months of the year.</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17</a:t>
            </a:fld>
            <a:endParaRPr lang="en-US"/>
          </a:p>
        </p:txBody>
      </p:sp>
    </p:spTree>
    <p:extLst>
      <p:ext uri="{BB962C8B-B14F-4D97-AF65-F5344CB8AC3E}">
        <p14:creationId xmlns:p14="http://schemas.microsoft.com/office/powerpoint/2010/main" val="575428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That one service technician operating under this premise would contribute anywhere from $50-$60,000 in revenue during the slowest months of the year, consistently.</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18</a:t>
            </a:fld>
            <a:endParaRPr lang="en-US"/>
          </a:p>
        </p:txBody>
      </p:sp>
    </p:spTree>
    <p:extLst>
      <p:ext uri="{BB962C8B-B14F-4D97-AF65-F5344CB8AC3E}">
        <p14:creationId xmlns:p14="http://schemas.microsoft.com/office/powerpoint/2010/main" val="1379043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Maintenance agreements are typically scheduled when your company needs the work. Generally speaking, during the slowest months of the year.</a:t>
            </a:r>
          </a:p>
          <a:p>
            <a:r>
              <a:rPr lang="en-US" sz="1200" kern="1200" dirty="0" smtClean="0">
                <a:solidFill>
                  <a:schemeClr val="tx1"/>
                </a:solidFill>
                <a:latin typeface="+mn-lt"/>
                <a:ea typeface="+mn-ea"/>
                <a:cs typeface="+mn-cs"/>
              </a:rPr>
              <a:t>An effective strategy to keep technicians in front of customers is to determine how many calls are necessary each day to keep the schedule at least 80% full.</a:t>
            </a:r>
          </a:p>
          <a:p>
            <a:r>
              <a:rPr lang="en-US" sz="1200" kern="1200" dirty="0" smtClean="0">
                <a:solidFill>
                  <a:schemeClr val="tx1"/>
                </a:solidFill>
                <a:latin typeface="+mn-lt"/>
                <a:ea typeface="+mn-ea"/>
                <a:cs typeface="+mn-cs"/>
              </a:rPr>
              <a:t>Scheduling calls and close proximity of each other is very important as well. How closely calls are scheduled will determine how profitable and efficient team will be.</a:t>
            </a:r>
          </a:p>
          <a:p>
            <a:r>
              <a:rPr lang="en-US" sz="1200" kern="1200" dirty="0" smtClean="0">
                <a:solidFill>
                  <a:schemeClr val="tx1"/>
                </a:solidFill>
                <a:latin typeface="+mn-lt"/>
                <a:ea typeface="+mn-ea"/>
                <a:cs typeface="+mn-cs"/>
              </a:rPr>
              <a:t>The workspace that you used to make outbound calls should be quiet and without distractions. Be sure to block out the appropriate amount of time for you to focus on making outbound calls to your maintenance agreement customers. You might want to try to make calls at different times each day to determine when the optimal time to make outbound calls would be in your area.</a:t>
            </a:r>
            <a:endParaRPr lang="en-US" dirty="0"/>
          </a:p>
        </p:txBody>
      </p:sp>
      <p:sp>
        <p:nvSpPr>
          <p:cNvPr id="4" name="Slide Number Placeholder 3"/>
          <p:cNvSpPr>
            <a:spLocks noGrp="1"/>
          </p:cNvSpPr>
          <p:nvPr>
            <p:ph type="sldNum" sz="quarter" idx="10"/>
          </p:nvPr>
        </p:nvSpPr>
        <p:spPr/>
        <p:txBody>
          <a:bodyPr/>
          <a:lstStyle/>
          <a:p>
            <a:fld id="{67C66E77-D405-5847-A951-3CBEE4138D05}" type="slidenum">
              <a:rPr lang="en-US" smtClean="0"/>
              <a:t>19</a:t>
            </a:fld>
            <a:endParaRPr lang="en-US"/>
          </a:p>
        </p:txBody>
      </p:sp>
    </p:spTree>
    <p:extLst>
      <p:ext uri="{BB962C8B-B14F-4D97-AF65-F5344CB8AC3E}">
        <p14:creationId xmlns:p14="http://schemas.microsoft.com/office/powerpoint/2010/main" val="3895736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30000"/>
              </a:lnSpc>
            </a:pPr>
            <a:r>
              <a:rPr lang="en-US" dirty="0" smtClean="0">
                <a:solidFill>
                  <a:srgbClr val="000000"/>
                </a:solidFill>
                <a:latin typeface="Helvetica Light"/>
                <a:cs typeface="Helvetica Light"/>
              </a:rPr>
              <a:t>Standards</a:t>
            </a:r>
          </a:p>
          <a:p>
            <a:pPr>
              <a:lnSpc>
                <a:spcPct val="130000"/>
              </a:lnSpc>
            </a:pPr>
            <a:r>
              <a:rPr lang="en-US" sz="1200" dirty="0" smtClean="0">
                <a:solidFill>
                  <a:srgbClr val="000000"/>
                </a:solidFill>
                <a:latin typeface="Helvetica Light"/>
                <a:cs typeface="Helvetica Light"/>
              </a:rPr>
              <a:t>When you make contact with your agreement customer:</a:t>
            </a:r>
          </a:p>
          <a:p>
            <a:pPr marL="285750" indent="-285750">
              <a:lnSpc>
                <a:spcPct val="130000"/>
              </a:lnSpc>
              <a:buFont typeface="Arial"/>
              <a:buChar char="•"/>
            </a:pPr>
            <a:r>
              <a:rPr lang="en-US" sz="1200" dirty="0" smtClean="0">
                <a:solidFill>
                  <a:srgbClr val="000000"/>
                </a:solidFill>
                <a:latin typeface="Helvetica Light"/>
                <a:cs typeface="Helvetica Light"/>
              </a:rPr>
              <a:t>Set the appointment</a:t>
            </a:r>
          </a:p>
          <a:p>
            <a:pPr marL="285750" indent="-285750">
              <a:lnSpc>
                <a:spcPct val="130000"/>
              </a:lnSpc>
              <a:buFont typeface="Arial"/>
              <a:buChar char="•"/>
            </a:pPr>
            <a:r>
              <a:rPr lang="en-US" sz="1200" dirty="0" smtClean="0">
                <a:solidFill>
                  <a:srgbClr val="000000"/>
                </a:solidFill>
                <a:latin typeface="Helvetica Light"/>
                <a:cs typeface="Helvetica Light"/>
              </a:rPr>
              <a:t>Establish an agenda</a:t>
            </a:r>
          </a:p>
          <a:p>
            <a:pPr marL="285750" indent="-285750">
              <a:lnSpc>
                <a:spcPct val="130000"/>
              </a:lnSpc>
              <a:buFont typeface="Arial"/>
              <a:buChar char="•"/>
            </a:pPr>
            <a:r>
              <a:rPr lang="en-US" sz="1200" dirty="0" smtClean="0">
                <a:solidFill>
                  <a:srgbClr val="000000"/>
                </a:solidFill>
                <a:latin typeface="Helvetica Light"/>
                <a:cs typeface="Helvetica Light"/>
              </a:rPr>
              <a:t>Email pre-service pack</a:t>
            </a:r>
          </a:p>
          <a:p>
            <a:pPr marL="285750" indent="-285750">
              <a:lnSpc>
                <a:spcPct val="130000"/>
              </a:lnSpc>
              <a:buFont typeface="Arial"/>
              <a:buChar char="•"/>
            </a:pPr>
            <a:r>
              <a:rPr lang="en-US" sz="1200" dirty="0" smtClean="0">
                <a:solidFill>
                  <a:srgbClr val="000000"/>
                </a:solidFill>
                <a:latin typeface="Helvetica Light"/>
                <a:cs typeface="Helvetica Light"/>
              </a:rPr>
              <a:t>E mail/text/tweet 48 hr. reminder</a:t>
            </a:r>
          </a:p>
          <a:p>
            <a:pPr marL="285750" indent="-285750">
              <a:lnSpc>
                <a:spcPct val="130000"/>
              </a:lnSpc>
              <a:buFont typeface="Arial"/>
              <a:buChar char="•"/>
            </a:pPr>
            <a:r>
              <a:rPr lang="en-US" sz="1200" dirty="0" smtClean="0">
                <a:solidFill>
                  <a:srgbClr val="000000"/>
                </a:solidFill>
                <a:latin typeface="Helvetica Light"/>
                <a:cs typeface="Helvetica Light"/>
              </a:rPr>
              <a:t>E mail/text/tweet 24 hr. reminder</a:t>
            </a:r>
          </a:p>
          <a:p>
            <a:pPr marL="285750" indent="-285750">
              <a:lnSpc>
                <a:spcPct val="130000"/>
              </a:lnSpc>
              <a:buFont typeface="Arial"/>
              <a:buChar char="•"/>
            </a:pPr>
            <a:r>
              <a:rPr lang="en-US" sz="1200" dirty="0" smtClean="0">
                <a:solidFill>
                  <a:srgbClr val="000000"/>
                </a:solidFill>
                <a:latin typeface="Helvetica Light"/>
                <a:cs typeface="Helvetica Light"/>
              </a:rPr>
              <a:t>Monitor call to final disposition</a:t>
            </a:r>
          </a:p>
          <a:p>
            <a:pPr>
              <a:lnSpc>
                <a:spcPct val="130000"/>
              </a:lnSpc>
            </a:pPr>
            <a:endParaRPr lang="en-US" dirty="0" smtClean="0">
              <a:solidFill>
                <a:srgbClr val="000000"/>
              </a:solidFill>
              <a:latin typeface="Helvetica Light"/>
              <a:cs typeface="Helvetica Light"/>
            </a:endParaRPr>
          </a:p>
          <a:p>
            <a:endParaRPr lang="en-US" dirty="0"/>
          </a:p>
        </p:txBody>
      </p:sp>
      <p:sp>
        <p:nvSpPr>
          <p:cNvPr id="4" name="Slide Number Placeholder 3"/>
          <p:cNvSpPr>
            <a:spLocks noGrp="1"/>
          </p:cNvSpPr>
          <p:nvPr>
            <p:ph type="sldNum" sz="quarter" idx="10"/>
          </p:nvPr>
        </p:nvSpPr>
        <p:spPr/>
        <p:txBody>
          <a:bodyPr/>
          <a:lstStyle/>
          <a:p>
            <a:fld id="{67C66E77-D405-5847-A951-3CBEE4138D05}" type="slidenum">
              <a:rPr lang="en-US" smtClean="0"/>
              <a:t>20</a:t>
            </a:fld>
            <a:endParaRPr lang="en-US"/>
          </a:p>
        </p:txBody>
      </p:sp>
    </p:spTree>
    <p:extLst>
      <p:ext uri="{BB962C8B-B14F-4D97-AF65-F5344CB8AC3E}">
        <p14:creationId xmlns:p14="http://schemas.microsoft.com/office/powerpoint/2010/main" val="3895736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As you can see there are four cycles: demand season, down season, slow season, an upswing season.</a:t>
            </a:r>
          </a:p>
          <a:p>
            <a:r>
              <a:rPr lang="en-US" sz="1200" kern="1200" dirty="0" smtClean="0">
                <a:solidFill>
                  <a:schemeClr val="tx1"/>
                </a:solidFill>
                <a:latin typeface="+mn-lt"/>
                <a:ea typeface="+mn-ea"/>
                <a:cs typeface="+mn-cs"/>
              </a:rPr>
              <a:t>During the demand season customers are proactively calling us due to a high demand for heating and air-conditioning. This is usually when the weather is extreme extremely warm or extremely cold. HVAC equipment is working overtime to keep up and as a result, the demand for repairs and equipment replacement is extremely high.</a:t>
            </a:r>
          </a:p>
          <a:p>
            <a:r>
              <a:rPr lang="en-US" sz="1200" kern="1200" dirty="0" smtClean="0">
                <a:solidFill>
                  <a:schemeClr val="tx1"/>
                </a:solidFill>
                <a:latin typeface="+mn-lt"/>
                <a:ea typeface="+mn-ea"/>
                <a:cs typeface="+mn-cs"/>
              </a:rPr>
              <a:t>Incoming call volume is usually very high.</a:t>
            </a:r>
          </a:p>
          <a:p>
            <a:r>
              <a:rPr lang="en-US" sz="1200" kern="1200" dirty="0" smtClean="0">
                <a:solidFill>
                  <a:schemeClr val="tx1"/>
                </a:solidFill>
                <a:latin typeface="+mn-lt"/>
                <a:ea typeface="+mn-ea"/>
                <a:cs typeface="+mn-cs"/>
              </a:rPr>
              <a:t>The best approach for the demand season is to ensure that your company is accessible, available in prompt and serving your customers needs, acquiring new customers in creating slow season appointments by involving them with preventative maintenance agreements.</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3</a:t>
            </a:fld>
            <a:endParaRPr lang="en-US"/>
          </a:p>
        </p:txBody>
      </p:sp>
    </p:spTree>
    <p:extLst>
      <p:ext uri="{BB962C8B-B14F-4D97-AF65-F5344CB8AC3E}">
        <p14:creationId xmlns:p14="http://schemas.microsoft.com/office/powerpoint/2010/main" val="2118319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30000"/>
              </a:lnSpc>
            </a:pPr>
            <a:r>
              <a:rPr lang="en-US" dirty="0" smtClean="0">
                <a:latin typeface="Helvetica Light"/>
                <a:cs typeface="Helvetica Light"/>
              </a:rPr>
              <a:t>Set the Agenda</a:t>
            </a:r>
          </a:p>
          <a:p>
            <a:pPr marL="285750" indent="-285750">
              <a:lnSpc>
                <a:spcPct val="130000"/>
              </a:lnSpc>
              <a:buFont typeface="Arial"/>
              <a:buChar char="•"/>
            </a:pPr>
            <a:r>
              <a:rPr lang="en-US" sz="1200" dirty="0" smtClean="0">
                <a:latin typeface="Helvetica Light"/>
                <a:cs typeface="Helvetica Light"/>
              </a:rPr>
              <a:t>Commit to a date and window of time for arrival.</a:t>
            </a:r>
          </a:p>
          <a:p>
            <a:pPr marL="285750" indent="-285750">
              <a:lnSpc>
                <a:spcPct val="130000"/>
              </a:lnSpc>
              <a:buFont typeface="Arial"/>
              <a:buChar char="•"/>
            </a:pPr>
            <a:r>
              <a:rPr lang="en-US" sz="1200" dirty="0" smtClean="0">
                <a:latin typeface="Helvetica Light"/>
                <a:cs typeface="Helvetica Light"/>
              </a:rPr>
              <a:t>Explain how much time the average call usually takes.</a:t>
            </a:r>
          </a:p>
          <a:p>
            <a:pPr marL="285750" indent="-285750">
              <a:lnSpc>
                <a:spcPct val="130000"/>
              </a:lnSpc>
              <a:buFont typeface="Arial"/>
              <a:buChar char="•"/>
            </a:pPr>
            <a:r>
              <a:rPr lang="en-US" sz="1200" dirty="0" smtClean="0">
                <a:latin typeface="Helvetica Light"/>
                <a:cs typeface="Helvetica Light"/>
              </a:rPr>
              <a:t>Sell the person scheduled to perform the service</a:t>
            </a:r>
          </a:p>
          <a:p>
            <a:pPr marL="285750" indent="-285750">
              <a:lnSpc>
                <a:spcPct val="130000"/>
              </a:lnSpc>
              <a:buFont typeface="Arial"/>
              <a:buChar char="•"/>
            </a:pPr>
            <a:r>
              <a:rPr lang="en-US" sz="1200" dirty="0" smtClean="0">
                <a:latin typeface="Helvetica Light"/>
                <a:cs typeface="Helvetica Light"/>
              </a:rPr>
              <a:t>Gain permission to send them an e mail confirmation along with a pre service checklist for them to review.</a:t>
            </a:r>
          </a:p>
          <a:p>
            <a:pPr marL="285750" indent="-285750">
              <a:lnSpc>
                <a:spcPct val="130000"/>
              </a:lnSpc>
              <a:buFont typeface="Arial"/>
              <a:buChar char="•"/>
            </a:pPr>
            <a:r>
              <a:rPr lang="en-US" sz="1200" dirty="0" smtClean="0">
                <a:latin typeface="Helvetica Light"/>
                <a:cs typeface="Helvetica Light"/>
              </a:rPr>
              <a:t>Ask if there is anything else you can do for them at this time.</a:t>
            </a:r>
          </a:p>
          <a:p>
            <a:pPr marL="285750" indent="-285750">
              <a:lnSpc>
                <a:spcPct val="130000"/>
              </a:lnSpc>
              <a:buFont typeface="Arial"/>
              <a:buChar char="•"/>
            </a:pPr>
            <a:endParaRPr lang="en-US" sz="1200" dirty="0" smtClean="0">
              <a:latin typeface="Helvetica Light"/>
              <a:cs typeface="Helvetica Light"/>
            </a:endParaRPr>
          </a:p>
          <a:p>
            <a:pPr>
              <a:lnSpc>
                <a:spcPct val="130000"/>
              </a:lnSpc>
            </a:pPr>
            <a:endParaRPr lang="en-US" dirty="0" smtClean="0">
              <a:solidFill>
                <a:srgbClr val="000000"/>
              </a:solidFill>
              <a:latin typeface="Helvetica Light"/>
              <a:cs typeface="Helvetica Light"/>
            </a:endParaRPr>
          </a:p>
          <a:p>
            <a:endParaRPr lang="en-US" dirty="0"/>
          </a:p>
        </p:txBody>
      </p:sp>
      <p:sp>
        <p:nvSpPr>
          <p:cNvPr id="4" name="Slide Number Placeholder 3"/>
          <p:cNvSpPr>
            <a:spLocks noGrp="1"/>
          </p:cNvSpPr>
          <p:nvPr>
            <p:ph type="sldNum" sz="quarter" idx="10"/>
          </p:nvPr>
        </p:nvSpPr>
        <p:spPr/>
        <p:txBody>
          <a:bodyPr/>
          <a:lstStyle/>
          <a:p>
            <a:fld id="{67C66E77-D405-5847-A951-3CBEE4138D05}" type="slidenum">
              <a:rPr lang="en-US" smtClean="0"/>
              <a:t>21</a:t>
            </a:fld>
            <a:endParaRPr lang="en-US"/>
          </a:p>
        </p:txBody>
      </p:sp>
    </p:spTree>
    <p:extLst>
      <p:ext uri="{BB962C8B-B14F-4D97-AF65-F5344CB8AC3E}">
        <p14:creationId xmlns:p14="http://schemas.microsoft.com/office/powerpoint/2010/main" val="3895736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30000"/>
              </a:lnSpc>
            </a:pPr>
            <a:r>
              <a:rPr lang="en-US" dirty="0" smtClean="0">
                <a:latin typeface="Helvetica Light"/>
                <a:cs typeface="Helvetica Light"/>
              </a:rPr>
              <a:t>Pre call e mail </a:t>
            </a:r>
            <a:endParaRPr lang="en-US" sz="1200" dirty="0" smtClean="0">
              <a:latin typeface="Helvetica Light"/>
              <a:cs typeface="Helvetica Light"/>
            </a:endParaRPr>
          </a:p>
          <a:p>
            <a:pPr marL="285750" indent="-285750">
              <a:lnSpc>
                <a:spcPct val="130000"/>
              </a:lnSpc>
              <a:buFont typeface="Arial"/>
              <a:buChar char="•"/>
            </a:pPr>
            <a:r>
              <a:rPr lang="en-US" sz="1200" dirty="0" smtClean="0">
                <a:latin typeface="Helvetica Light"/>
                <a:cs typeface="Helvetica Light"/>
              </a:rPr>
              <a:t>Thank your customer</a:t>
            </a:r>
          </a:p>
          <a:p>
            <a:pPr marL="285750" indent="-285750">
              <a:lnSpc>
                <a:spcPct val="130000"/>
              </a:lnSpc>
              <a:buFont typeface="Arial"/>
              <a:buChar char="•"/>
            </a:pPr>
            <a:r>
              <a:rPr lang="en-US" sz="1200" dirty="0" smtClean="0">
                <a:latin typeface="Helvetica Light"/>
                <a:cs typeface="Helvetica Light"/>
              </a:rPr>
              <a:t>Estimated time of arrival</a:t>
            </a:r>
          </a:p>
          <a:p>
            <a:pPr marL="285750" indent="-285750">
              <a:lnSpc>
                <a:spcPct val="130000"/>
              </a:lnSpc>
              <a:buFont typeface="Arial"/>
              <a:buChar char="•"/>
            </a:pPr>
            <a:r>
              <a:rPr lang="en-US" sz="1200" dirty="0" smtClean="0">
                <a:latin typeface="Helvetica Light"/>
                <a:cs typeface="Helvetica Light"/>
              </a:rPr>
              <a:t>Include a profile of the Technician assigned to their call</a:t>
            </a:r>
          </a:p>
          <a:p>
            <a:pPr marL="285750" indent="-285750">
              <a:lnSpc>
                <a:spcPct val="130000"/>
              </a:lnSpc>
              <a:buFont typeface="Arial"/>
              <a:buChar char="•"/>
            </a:pPr>
            <a:r>
              <a:rPr lang="en-US" sz="1200" dirty="0" smtClean="0">
                <a:latin typeface="Helvetica Light"/>
                <a:cs typeface="Helvetica Light"/>
              </a:rPr>
              <a:t>Include a check list of the top 12 issues found with HVAC systems today, direct them to check anything in common with the list and review it with the Technician when he/she arrives.</a:t>
            </a:r>
          </a:p>
          <a:p>
            <a:pPr>
              <a:lnSpc>
                <a:spcPct val="130000"/>
              </a:lnSpc>
            </a:pPr>
            <a:endParaRPr lang="en-US" sz="1200" dirty="0" smtClean="0">
              <a:latin typeface="Helvetica Light"/>
              <a:cs typeface="Helvetica Light"/>
            </a:endParaRPr>
          </a:p>
          <a:p>
            <a:pPr>
              <a:lnSpc>
                <a:spcPct val="130000"/>
              </a:lnSpc>
            </a:pPr>
            <a:endParaRPr lang="en-US" sz="1200" dirty="0" smtClean="0">
              <a:latin typeface="Helvetica Light"/>
              <a:cs typeface="Helvetica Light"/>
            </a:endParaRPr>
          </a:p>
          <a:p>
            <a:endParaRPr lang="en-US" dirty="0"/>
          </a:p>
        </p:txBody>
      </p:sp>
      <p:sp>
        <p:nvSpPr>
          <p:cNvPr id="4" name="Slide Number Placeholder 3"/>
          <p:cNvSpPr>
            <a:spLocks noGrp="1"/>
          </p:cNvSpPr>
          <p:nvPr>
            <p:ph type="sldNum" sz="quarter" idx="10"/>
          </p:nvPr>
        </p:nvSpPr>
        <p:spPr/>
        <p:txBody>
          <a:bodyPr/>
          <a:lstStyle/>
          <a:p>
            <a:fld id="{67C66E77-D405-5847-A951-3CBEE4138D05}" type="slidenum">
              <a:rPr lang="en-US" smtClean="0"/>
              <a:t>22</a:t>
            </a:fld>
            <a:endParaRPr lang="en-US"/>
          </a:p>
        </p:txBody>
      </p:sp>
    </p:spTree>
    <p:extLst>
      <p:ext uri="{BB962C8B-B14F-4D97-AF65-F5344CB8AC3E}">
        <p14:creationId xmlns:p14="http://schemas.microsoft.com/office/powerpoint/2010/main" val="3895736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30000"/>
              </a:lnSpc>
            </a:pPr>
            <a:r>
              <a:rPr lang="en-US" sz="1200" dirty="0" smtClean="0">
                <a:latin typeface="Helvetica Light"/>
                <a:cs typeface="Helvetica Light"/>
              </a:rPr>
              <a:t>Monitor calls to final disposition</a:t>
            </a:r>
          </a:p>
          <a:p>
            <a:pPr>
              <a:lnSpc>
                <a:spcPct val="130000"/>
              </a:lnSpc>
            </a:pPr>
            <a:r>
              <a:rPr lang="en-US" sz="1200" dirty="0" smtClean="0">
                <a:latin typeface="Helvetica Light"/>
                <a:cs typeface="Helvetica Light"/>
              </a:rPr>
              <a:t>Follow the follow up process</a:t>
            </a:r>
          </a:p>
          <a:p>
            <a:pPr>
              <a:lnSpc>
                <a:spcPct val="130000"/>
              </a:lnSpc>
            </a:pPr>
            <a:r>
              <a:rPr lang="en-US" sz="1200" dirty="0" smtClean="0">
                <a:latin typeface="Helvetica Light"/>
                <a:cs typeface="Helvetica Light"/>
              </a:rPr>
              <a:t>Influence positive moments of truth</a:t>
            </a:r>
          </a:p>
          <a:p>
            <a:pPr>
              <a:lnSpc>
                <a:spcPct val="130000"/>
              </a:lnSpc>
            </a:pPr>
            <a:endParaRPr lang="en-US" sz="1200" dirty="0" smtClean="0">
              <a:latin typeface="Helvetica Light"/>
              <a:cs typeface="Helvetica Light"/>
            </a:endParaRPr>
          </a:p>
          <a:p>
            <a:endParaRPr lang="en-US" dirty="0"/>
          </a:p>
        </p:txBody>
      </p:sp>
      <p:sp>
        <p:nvSpPr>
          <p:cNvPr id="4" name="Slide Number Placeholder 3"/>
          <p:cNvSpPr>
            <a:spLocks noGrp="1"/>
          </p:cNvSpPr>
          <p:nvPr>
            <p:ph type="sldNum" sz="quarter" idx="10"/>
          </p:nvPr>
        </p:nvSpPr>
        <p:spPr/>
        <p:txBody>
          <a:bodyPr/>
          <a:lstStyle/>
          <a:p>
            <a:fld id="{67C66E77-D405-5847-A951-3CBEE4138D05}" type="slidenum">
              <a:rPr lang="en-US" smtClean="0"/>
              <a:t>23</a:t>
            </a:fld>
            <a:endParaRPr lang="en-US"/>
          </a:p>
        </p:txBody>
      </p:sp>
    </p:spTree>
    <p:extLst>
      <p:ext uri="{BB962C8B-B14F-4D97-AF65-F5344CB8AC3E}">
        <p14:creationId xmlns:p14="http://schemas.microsoft.com/office/powerpoint/2010/main" val="3895736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30000"/>
              </a:lnSpc>
            </a:pPr>
            <a:r>
              <a:rPr lang="en-US" dirty="0" smtClean="0">
                <a:solidFill>
                  <a:srgbClr val="000000"/>
                </a:solidFill>
                <a:latin typeface="Helvetica Light"/>
                <a:cs typeface="Helvetica Light"/>
              </a:rPr>
              <a:t>Standards</a:t>
            </a:r>
          </a:p>
          <a:p>
            <a:pPr>
              <a:lnSpc>
                <a:spcPct val="130000"/>
              </a:lnSpc>
            </a:pPr>
            <a:r>
              <a:rPr lang="en-US" sz="1200" dirty="0" smtClean="0">
                <a:solidFill>
                  <a:srgbClr val="000000"/>
                </a:solidFill>
                <a:latin typeface="Helvetica Light"/>
                <a:cs typeface="Helvetica Light"/>
              </a:rPr>
              <a:t>No customer contact:</a:t>
            </a:r>
          </a:p>
          <a:p>
            <a:pPr marL="285750" indent="-285750">
              <a:buFont typeface="Arial"/>
              <a:buChar char="•"/>
            </a:pPr>
            <a:r>
              <a:rPr lang="en-US" sz="1200" dirty="0" smtClean="0">
                <a:solidFill>
                  <a:srgbClr val="000000"/>
                </a:solidFill>
                <a:latin typeface="Helvetica Light"/>
                <a:cs typeface="Helvetica Light"/>
              </a:rPr>
              <a:t>Leave a message Email, tweet, text</a:t>
            </a:r>
          </a:p>
          <a:p>
            <a:pPr marL="285750" indent="-285750">
              <a:lnSpc>
                <a:spcPct val="130000"/>
              </a:lnSpc>
              <a:buFont typeface="Arial"/>
              <a:buChar char="•"/>
            </a:pPr>
            <a:r>
              <a:rPr lang="en-US" sz="1200" dirty="0" smtClean="0">
                <a:solidFill>
                  <a:srgbClr val="000000"/>
                </a:solidFill>
                <a:latin typeface="Helvetica Light"/>
                <a:cs typeface="Helvetica Light"/>
              </a:rPr>
              <a:t>Repeat process if no contact in 48 hrs.</a:t>
            </a:r>
          </a:p>
          <a:p>
            <a:pPr marL="285750" indent="-285750">
              <a:lnSpc>
                <a:spcPct val="130000"/>
              </a:lnSpc>
              <a:buFont typeface="Arial"/>
              <a:buChar char="•"/>
            </a:pPr>
            <a:r>
              <a:rPr lang="en-US" sz="1200" dirty="0" smtClean="0">
                <a:solidFill>
                  <a:srgbClr val="000000"/>
                </a:solidFill>
                <a:latin typeface="Helvetica Light"/>
                <a:cs typeface="Helvetica Light"/>
              </a:rPr>
              <a:t>Repeat process if no contact in 72</a:t>
            </a:r>
          </a:p>
          <a:p>
            <a:pPr marL="285750" indent="-285750">
              <a:lnSpc>
                <a:spcPct val="130000"/>
              </a:lnSpc>
              <a:buFont typeface="Arial"/>
              <a:buChar char="•"/>
            </a:pPr>
            <a:r>
              <a:rPr lang="en-US" sz="1200" dirty="0" smtClean="0">
                <a:solidFill>
                  <a:srgbClr val="000000"/>
                </a:solidFill>
                <a:latin typeface="Helvetica Light"/>
                <a:cs typeface="Helvetica Light"/>
              </a:rPr>
              <a:t>Email, tweet, text &amp; mail service notice</a:t>
            </a:r>
          </a:p>
          <a:p>
            <a:r>
              <a:rPr lang="en-US" sz="1200" kern="1200" dirty="0" smtClean="0">
                <a:solidFill>
                  <a:schemeClr val="tx1"/>
                </a:solidFill>
                <a:latin typeface="+mn-lt"/>
                <a:ea typeface="+mn-ea"/>
                <a:cs typeface="+mn-cs"/>
              </a:rPr>
              <a:t>Customers today communicate a lot of different ways. The more avenues to utilize in communicating</a:t>
            </a:r>
          </a:p>
          <a:p>
            <a:r>
              <a:rPr lang="en-US" sz="1200" kern="1200" dirty="0" smtClean="0">
                <a:solidFill>
                  <a:schemeClr val="tx1"/>
                </a:solidFill>
                <a:latin typeface="+mn-lt"/>
                <a:ea typeface="+mn-ea"/>
                <a:cs typeface="+mn-cs"/>
              </a:rPr>
              <a:t> to your agreement customers, the more effective you will be in scheduling the work.</a:t>
            </a:r>
            <a:endParaRPr lang="en-US" dirty="0" smtClean="0"/>
          </a:p>
          <a:p>
            <a:endParaRPr lang="en-US" dirty="0"/>
          </a:p>
        </p:txBody>
      </p:sp>
      <p:sp>
        <p:nvSpPr>
          <p:cNvPr id="4" name="Slide Number Placeholder 3"/>
          <p:cNvSpPr>
            <a:spLocks noGrp="1"/>
          </p:cNvSpPr>
          <p:nvPr>
            <p:ph type="sldNum" sz="quarter" idx="10"/>
          </p:nvPr>
        </p:nvSpPr>
        <p:spPr/>
        <p:txBody>
          <a:bodyPr/>
          <a:lstStyle/>
          <a:p>
            <a:fld id="{67C66E77-D405-5847-A951-3CBEE4138D05}" type="slidenum">
              <a:rPr lang="en-US" smtClean="0"/>
              <a:t>24</a:t>
            </a:fld>
            <a:endParaRPr lang="en-US"/>
          </a:p>
        </p:txBody>
      </p:sp>
    </p:spTree>
    <p:extLst>
      <p:ext uri="{BB962C8B-B14F-4D97-AF65-F5344CB8AC3E}">
        <p14:creationId xmlns:p14="http://schemas.microsoft.com/office/powerpoint/2010/main" val="3895736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smtClean="0">
              <a:latin typeface="Helvetica Light"/>
              <a:cs typeface="Helvetica Light"/>
            </a:endParaRPr>
          </a:p>
          <a:p>
            <a:r>
              <a:rPr lang="en-US" sz="1200" b="0" i="0" kern="1200" dirty="0" smtClean="0">
                <a:solidFill>
                  <a:schemeClr val="tx1"/>
                </a:solidFill>
                <a:effectLst/>
                <a:latin typeface="Helvetica Light"/>
                <a:ea typeface="+mn-ea"/>
                <a:cs typeface="Helvetica Light"/>
              </a:rPr>
              <a:t>Satisfying customers to the level that it creates long-term customer loyalty. </a:t>
            </a:r>
            <a:endParaRPr lang="en-US" b="0" i="0" dirty="0" smtClean="0">
              <a:latin typeface="Helvetica Light"/>
              <a:cs typeface="Helvetica Light"/>
            </a:endParaRPr>
          </a:p>
          <a:p>
            <a:r>
              <a:rPr lang="en-US" b="0" i="0" dirty="0" smtClean="0">
                <a:latin typeface="Helvetica Light"/>
                <a:cs typeface="Helvetica Light"/>
              </a:rPr>
              <a:t>"Customer satisfaction is worthless. Customer loyalty is priceless." Jeffrey </a:t>
            </a:r>
            <a:r>
              <a:rPr lang="en-US" b="0" i="0" dirty="0" err="1" smtClean="0">
                <a:latin typeface="Helvetica Light"/>
                <a:cs typeface="Helvetica Light"/>
              </a:rPr>
              <a:t>Gitomer</a:t>
            </a:r>
            <a:endParaRPr lang="en-US" b="0" i="0" dirty="0" smtClean="0">
              <a:latin typeface="Helvetica Light"/>
              <a:cs typeface="Helvetica Light"/>
            </a:endParaRPr>
          </a:p>
          <a:p>
            <a:r>
              <a:rPr lang="en-US" b="0" i="0" baseline="0" dirty="0" smtClean="0">
                <a:latin typeface="Helvetica Light"/>
                <a:cs typeface="Helvetica Light"/>
              </a:rPr>
              <a:t>Customer loyalty begins and ends with the experience you create with each customer interaction.</a:t>
            </a:r>
          </a:p>
          <a:p>
            <a:endParaRPr lang="en-US" b="0" i="0" dirty="0" smtClean="0">
              <a:latin typeface="Helvetica Light"/>
              <a:cs typeface="Helvetica Light"/>
            </a:endParaRPr>
          </a:p>
          <a:p>
            <a:endParaRPr lang="en-US" b="0" i="0" dirty="0">
              <a:latin typeface="Helvetica Light"/>
              <a:cs typeface="Helvetica Light"/>
            </a:endParaRPr>
          </a:p>
        </p:txBody>
      </p:sp>
      <p:sp>
        <p:nvSpPr>
          <p:cNvPr id="4" name="Slide Number Placeholder 3"/>
          <p:cNvSpPr>
            <a:spLocks noGrp="1"/>
          </p:cNvSpPr>
          <p:nvPr>
            <p:ph type="sldNum" sz="quarter" idx="10"/>
          </p:nvPr>
        </p:nvSpPr>
        <p:spPr/>
        <p:txBody>
          <a:bodyPr/>
          <a:lstStyle/>
          <a:p>
            <a:fld id="{7C1DB6B6-1FFE-AF40-A045-06172DF1EF58}" type="slidenum">
              <a:rPr lang="en-US" smtClean="0"/>
              <a:t>25</a:t>
            </a:fld>
            <a:endParaRPr lang="en-US"/>
          </a:p>
        </p:txBody>
      </p:sp>
    </p:spTree>
    <p:extLst>
      <p:ext uri="{BB962C8B-B14F-4D97-AF65-F5344CB8AC3E}">
        <p14:creationId xmlns:p14="http://schemas.microsoft.com/office/powerpoint/2010/main" val="280231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A down season is right towards the end of high demand season. For example, let's say it's the middle of summer the weather was extremely warm. The hottest day of the summer was 105° and three weeks later the 15 day Outlook is predicting an average high temperature of 82° with low humidity.</a:t>
            </a:r>
          </a:p>
          <a:p>
            <a:r>
              <a:rPr lang="en-US" sz="1200" kern="1200" dirty="0" smtClean="0">
                <a:solidFill>
                  <a:schemeClr val="tx1"/>
                </a:solidFill>
                <a:latin typeface="+mn-lt"/>
                <a:ea typeface="+mn-ea"/>
                <a:cs typeface="+mn-cs"/>
              </a:rPr>
              <a:t>Fall is right around the corner, the demand for HVAC is slowing down, and the incoming calls for service is half the volume it was three weeks ago.</a:t>
            </a:r>
          </a:p>
          <a:p>
            <a:r>
              <a:rPr lang="en-US" sz="1200" kern="1200" dirty="0" smtClean="0">
                <a:solidFill>
                  <a:schemeClr val="tx1"/>
                </a:solidFill>
                <a:latin typeface="+mn-lt"/>
                <a:ea typeface="+mn-ea"/>
                <a:cs typeface="+mn-cs"/>
              </a:rPr>
              <a:t>You have enough follow-up work to keep the schedule 50 to 60% full however, the weather will not be driving business for several months to come and customers are less responsive to advertising for heating and air conditioning products or services..</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4</a:t>
            </a:fld>
            <a:endParaRPr lang="en-US"/>
          </a:p>
        </p:txBody>
      </p:sp>
    </p:spTree>
    <p:extLst>
      <p:ext uri="{BB962C8B-B14F-4D97-AF65-F5344CB8AC3E}">
        <p14:creationId xmlns:p14="http://schemas.microsoft.com/office/powerpoint/2010/main" val="215748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Slow season is best defined as Chamber of Commerce weather. Thermostats are turned off, windows are open and there is no demand for your products or services right now.</a:t>
            </a:r>
          </a:p>
          <a:p>
            <a:r>
              <a:rPr lang="en-US" sz="1200" kern="1200" dirty="0" smtClean="0">
                <a:solidFill>
                  <a:schemeClr val="tx1"/>
                </a:solidFill>
                <a:latin typeface="+mn-lt"/>
                <a:ea typeface="+mn-ea"/>
                <a:cs typeface="+mn-cs"/>
              </a:rPr>
              <a:t>Another slow season scenario might be the holiday season, major local events or anything else that competes for your customers attention and motivation.</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5</a:t>
            </a:fld>
            <a:endParaRPr lang="en-US"/>
          </a:p>
        </p:txBody>
      </p:sp>
    </p:spTree>
    <p:extLst>
      <p:ext uri="{BB962C8B-B14F-4D97-AF65-F5344CB8AC3E}">
        <p14:creationId xmlns:p14="http://schemas.microsoft.com/office/powerpoint/2010/main" val="100576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upswing season is that time of year right before demand season. An example would be in the fall when people are getting ready for the winter so they may be receptive to equipment tune ups where we would visit them to make sure that their heating system is prepared for the heating season. Another example might be the springtime, getting ready for the summers hot</a:t>
            </a:r>
            <a:r>
              <a:rPr lang="en-US" sz="1200" kern="1200" baseline="0" dirty="0" smtClean="0">
                <a:solidFill>
                  <a:schemeClr val="tx1"/>
                </a:solidFill>
                <a:latin typeface="+mn-lt"/>
                <a:ea typeface="+mn-ea"/>
                <a:cs typeface="+mn-cs"/>
              </a:rPr>
              <a:t> and humid</a:t>
            </a:r>
            <a:r>
              <a:rPr lang="en-US" sz="1200" kern="1200" dirty="0" smtClean="0">
                <a:solidFill>
                  <a:schemeClr val="tx1"/>
                </a:solidFill>
                <a:latin typeface="+mn-lt"/>
                <a:ea typeface="+mn-ea"/>
                <a:cs typeface="+mn-cs"/>
              </a:rPr>
              <a:t> by</a:t>
            </a:r>
            <a:r>
              <a:rPr lang="en-US" sz="1200" kern="1200" baseline="0" dirty="0" smtClean="0">
                <a:solidFill>
                  <a:schemeClr val="tx1"/>
                </a:solidFill>
                <a:latin typeface="+mn-lt"/>
                <a:ea typeface="+mn-ea"/>
                <a:cs typeface="+mn-cs"/>
              </a:rPr>
              <a:t> making sure their</a:t>
            </a:r>
            <a:r>
              <a:rPr lang="en-US" sz="1200" kern="1200" dirty="0" smtClean="0">
                <a:solidFill>
                  <a:schemeClr val="tx1"/>
                </a:solidFill>
                <a:latin typeface="+mn-lt"/>
                <a:ea typeface="+mn-ea"/>
                <a:cs typeface="+mn-cs"/>
              </a:rPr>
              <a:t> air-conditioning system is in proper working order. Customers tend to be responsive to advertising that speaks to being prepared for the demand season.</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6</a:t>
            </a:fld>
            <a:endParaRPr lang="en-US"/>
          </a:p>
        </p:txBody>
      </p:sp>
    </p:spTree>
    <p:extLst>
      <p:ext uri="{BB962C8B-B14F-4D97-AF65-F5344CB8AC3E}">
        <p14:creationId xmlns:p14="http://schemas.microsoft.com/office/powerpoint/2010/main" val="1555144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During both the upswing season and demand season the incoming call volume for products and services that HVAC companies offer is relatively high. Often times the schedule can be completely filled with incoming calls depending upon the weather.</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7</a:t>
            </a:fld>
            <a:endParaRPr lang="en-US"/>
          </a:p>
        </p:txBody>
      </p:sp>
    </p:spTree>
    <p:extLst>
      <p:ext uri="{BB962C8B-B14F-4D97-AF65-F5344CB8AC3E}">
        <p14:creationId xmlns:p14="http://schemas.microsoft.com/office/powerpoint/2010/main" val="674102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Customers will typically call requesting several different things during the upswing and Demand such as preventative maintenance to get their equipment ready for the demand season, repairing broken equipment, getting an estimate to replace old broken equipment with new equipment and additional services such as accessories, duct cleaning, air sealing and a whole menu of additional services your company may provide. Your best approach to capitalize on the upswing and demand season is to be responsive and available by being attentive to your customers needs how and when they want your service.</a:t>
            </a:r>
          </a:p>
          <a:p>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8</a:t>
            </a:fld>
            <a:endParaRPr lang="en-US"/>
          </a:p>
        </p:txBody>
      </p:sp>
    </p:spTree>
    <p:extLst>
      <p:ext uri="{BB962C8B-B14F-4D97-AF65-F5344CB8AC3E}">
        <p14:creationId xmlns:p14="http://schemas.microsoft.com/office/powerpoint/2010/main" val="150881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down and slow season is a little more challenging. Customers are less responsive to advertising because the demand for heating and air-conditioning simply isn't there. The best approach for these months is to make your company less dependent on the weather to drive business by pre-scheduling enough work to keep the service schedule 85% FULL during the slowest months of the year.</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9</a:t>
            </a:fld>
            <a:endParaRPr lang="en-US"/>
          </a:p>
        </p:txBody>
      </p:sp>
    </p:spTree>
    <p:extLst>
      <p:ext uri="{BB962C8B-B14F-4D97-AF65-F5344CB8AC3E}">
        <p14:creationId xmlns:p14="http://schemas.microsoft.com/office/powerpoint/2010/main" val="3415146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incoming call volume from your customers can decrease by as much as 80% compared to demand season months. Proactively keeping service and replacement pipeline full of future work in preparation for this cycle is the best way to keep your team in front of customers.</a:t>
            </a:r>
            <a:endParaRPr lang="en-US" dirty="0"/>
          </a:p>
        </p:txBody>
      </p:sp>
      <p:sp>
        <p:nvSpPr>
          <p:cNvPr id="4" name="Slide Number Placeholder 3"/>
          <p:cNvSpPr>
            <a:spLocks noGrp="1"/>
          </p:cNvSpPr>
          <p:nvPr>
            <p:ph type="sldNum" sz="quarter" idx="10"/>
          </p:nvPr>
        </p:nvSpPr>
        <p:spPr/>
        <p:txBody>
          <a:bodyPr/>
          <a:lstStyle/>
          <a:p>
            <a:fld id="{A2DFF6F6-D0F0-B44B-8A3F-100730E86B3C}" type="slidenum">
              <a:rPr lang="en-US" smtClean="0"/>
              <a:t>10</a:t>
            </a:fld>
            <a:endParaRPr lang="en-US"/>
          </a:p>
        </p:txBody>
      </p:sp>
    </p:spTree>
    <p:extLst>
      <p:ext uri="{BB962C8B-B14F-4D97-AF65-F5344CB8AC3E}">
        <p14:creationId xmlns:p14="http://schemas.microsoft.com/office/powerpoint/2010/main" val="2918327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BC2331-D5C1-3643-907B-1FF179D7DE2C}" type="datetimeFigureOut">
              <a:rPr lang="en-US" smtClean="0"/>
              <a:t>1/26/17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37051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C2331-D5C1-3643-907B-1FF179D7DE2C}" type="datetimeFigureOut">
              <a:rPr lang="en-US" smtClean="0"/>
              <a:t>1/26/17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347363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C2331-D5C1-3643-907B-1FF179D7DE2C}" type="datetimeFigureOut">
              <a:rPr lang="en-US" smtClean="0"/>
              <a:t>1/26/17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321407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C2331-D5C1-3643-907B-1FF179D7DE2C}" type="datetimeFigureOut">
              <a:rPr lang="en-US" smtClean="0"/>
              <a:t>1/26/17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3025438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BC2331-D5C1-3643-907B-1FF179D7DE2C}" type="datetimeFigureOut">
              <a:rPr lang="en-US" smtClean="0"/>
              <a:t>1/26/17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58173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BC2331-D5C1-3643-907B-1FF179D7DE2C}" type="datetimeFigureOut">
              <a:rPr lang="en-US" smtClean="0"/>
              <a:t>1/26/17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297197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BC2331-D5C1-3643-907B-1FF179D7DE2C}" type="datetimeFigureOut">
              <a:rPr lang="en-US" smtClean="0"/>
              <a:t>1/26/17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57061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BC2331-D5C1-3643-907B-1FF179D7DE2C}" type="datetimeFigureOut">
              <a:rPr lang="en-US" smtClean="0"/>
              <a:t>1/26/17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254196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C2331-D5C1-3643-907B-1FF179D7DE2C}" type="datetimeFigureOut">
              <a:rPr lang="en-US" smtClean="0"/>
              <a:t>1/26/17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1074677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C2331-D5C1-3643-907B-1FF179D7DE2C}" type="datetimeFigureOut">
              <a:rPr lang="en-US" smtClean="0"/>
              <a:t>1/26/17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65733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C2331-D5C1-3643-907B-1FF179D7DE2C}" type="datetimeFigureOut">
              <a:rPr lang="en-US" smtClean="0"/>
              <a:t>1/26/17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36933-56C0-E644-8C9B-672B2CD43B0F}" type="slidenum">
              <a:rPr lang="en-US" smtClean="0"/>
              <a:t>‹#›</a:t>
            </a:fld>
            <a:endParaRPr lang="en-US"/>
          </a:p>
        </p:txBody>
      </p:sp>
    </p:spTree>
    <p:extLst>
      <p:ext uri="{BB962C8B-B14F-4D97-AF65-F5344CB8AC3E}">
        <p14:creationId xmlns:p14="http://schemas.microsoft.com/office/powerpoint/2010/main" val="19070848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C2331-D5C1-3643-907B-1FF179D7DE2C}" type="datetimeFigureOut">
              <a:rPr lang="en-US" smtClean="0"/>
              <a:t>1/26/17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36933-56C0-E644-8C9B-672B2CD43B0F}" type="slidenum">
              <a:rPr lang="en-US" smtClean="0"/>
              <a:t>‹#›</a:t>
            </a:fld>
            <a:endParaRPr lang="en-US"/>
          </a:p>
        </p:txBody>
      </p:sp>
    </p:spTree>
    <p:extLst>
      <p:ext uri="{BB962C8B-B14F-4D97-AF65-F5344CB8AC3E}">
        <p14:creationId xmlns:p14="http://schemas.microsoft.com/office/powerpoint/2010/main" val="2093999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Maintenance Agreement </a:t>
            </a:r>
            <a:r>
              <a:rPr lang="en-US" dirty="0"/>
              <a:t>M</a:t>
            </a:r>
            <a:r>
              <a:rPr lang="en-US" dirty="0" smtClean="0"/>
              <a:t>odel &amp; CSR Support</a:t>
            </a:r>
            <a:endParaRPr lang="en-US" dirty="0"/>
          </a:p>
        </p:txBody>
      </p:sp>
      <p:pic>
        <p:nvPicPr>
          <p:cNvPr id="3" name="Picture 2"/>
          <p:cNvPicPr>
            <a:picLocks noChangeAspect="1"/>
          </p:cNvPicPr>
          <p:nvPr/>
        </p:nvPicPr>
        <p:blipFill>
          <a:blip r:embed="rId2"/>
          <a:stretch>
            <a:fillRect/>
          </a:stretch>
        </p:blipFill>
        <p:spPr>
          <a:xfrm>
            <a:off x="7387944" y="229756"/>
            <a:ext cx="1421237" cy="1178790"/>
          </a:xfrm>
          <a:prstGeom prst="rect">
            <a:avLst/>
          </a:prstGeom>
        </p:spPr>
      </p:pic>
    </p:spTree>
    <p:extLst>
      <p:ext uri="{BB962C8B-B14F-4D97-AF65-F5344CB8AC3E}">
        <p14:creationId xmlns:p14="http://schemas.microsoft.com/office/powerpoint/2010/main" val="13486172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64242"/>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793076"/>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3466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19" name="Oval 18"/>
          <p:cNvSpPr/>
          <p:nvPr/>
        </p:nvSpPr>
        <p:spPr>
          <a:xfrm>
            <a:off x="1330695" y="367733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sp>
        <p:nvSpPr>
          <p:cNvPr id="43" name="Oval 42"/>
          <p:cNvSpPr/>
          <p:nvPr/>
        </p:nvSpPr>
        <p:spPr>
          <a:xfrm>
            <a:off x="5902917" y="2404119"/>
            <a:ext cx="1279347" cy="850720"/>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7716"/>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7716"/>
            <a:ext cx="1279347" cy="850721"/>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404119"/>
            <a:ext cx="1279347" cy="850719"/>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15" name="Oval 14"/>
          <p:cNvSpPr/>
          <p:nvPr/>
        </p:nvSpPr>
        <p:spPr>
          <a:xfrm>
            <a:off x="3896963" y="3372684"/>
            <a:ext cx="1523640" cy="1537828"/>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Low Volume</a:t>
            </a:r>
          </a:p>
          <a:p>
            <a:pPr algn="ctr"/>
            <a:r>
              <a:rPr lang="en-US" dirty="0">
                <a:solidFill>
                  <a:srgbClr val="000000"/>
                </a:solidFill>
                <a:latin typeface="Arial Narrow"/>
                <a:cs typeface="Arial Narrow"/>
              </a:rPr>
              <a:t>$</a:t>
            </a: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Incoming </a:t>
            </a:r>
          </a:p>
        </p:txBody>
      </p:sp>
      <p:cxnSp>
        <p:nvCxnSpPr>
          <p:cNvPr id="7" name="Straight Arrow Connector 6"/>
          <p:cNvCxnSpPr>
            <a:stCxn id="15" idx="0"/>
            <a:endCxn id="13" idx="4"/>
          </p:cNvCxnSpPr>
          <p:nvPr/>
        </p:nvCxnSpPr>
        <p:spPr>
          <a:xfrm flipH="1" flipV="1">
            <a:off x="4649617" y="2600300"/>
            <a:ext cx="9166" cy="772384"/>
          </a:xfrm>
          <a:prstGeom prst="straightConnector1">
            <a:avLst/>
          </a:prstGeom>
          <a:ln w="28575" cmpd="sng">
            <a:solidFill>
              <a:schemeClr val="accent3">
                <a:lumMod val="75000"/>
              </a:schemeClr>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15" idx="6"/>
            <a:endCxn id="10" idx="2"/>
          </p:cNvCxnSpPr>
          <p:nvPr/>
        </p:nvCxnSpPr>
        <p:spPr>
          <a:xfrm>
            <a:off x="5420603" y="4141598"/>
            <a:ext cx="774878" cy="5461"/>
          </a:xfrm>
          <a:prstGeom prst="straightConnector1">
            <a:avLst/>
          </a:prstGeom>
          <a:ln w="28575" cmpd="sng">
            <a:solidFill>
              <a:schemeClr val="accent3">
                <a:lumMod val="75000"/>
              </a:schemeClr>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15" idx="4"/>
            <a:endCxn id="12" idx="0"/>
          </p:cNvCxnSpPr>
          <p:nvPr/>
        </p:nvCxnSpPr>
        <p:spPr>
          <a:xfrm>
            <a:off x="4658783" y="4910512"/>
            <a:ext cx="27404" cy="882564"/>
          </a:xfrm>
          <a:prstGeom prst="straightConnector1">
            <a:avLst/>
          </a:prstGeom>
          <a:ln w="28575" cmpd="sng">
            <a:solidFill>
              <a:schemeClr val="accent3">
                <a:lumMod val="75000"/>
              </a:schemeClr>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15" idx="2"/>
            <a:endCxn id="19" idx="6"/>
          </p:cNvCxnSpPr>
          <p:nvPr/>
        </p:nvCxnSpPr>
        <p:spPr>
          <a:xfrm flipH="1">
            <a:off x="3064454" y="4141598"/>
            <a:ext cx="832509" cy="18553"/>
          </a:xfrm>
          <a:prstGeom prst="straightConnector1">
            <a:avLst/>
          </a:prstGeom>
          <a:ln w="28575" cmpd="sng">
            <a:solidFill>
              <a:schemeClr val="accent3">
                <a:lumMod val="75000"/>
              </a:schemeClr>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4" name="Straight Arrow Connector 3"/>
          <p:cNvCxnSpPr>
            <a:stCxn id="43" idx="3"/>
            <a:endCxn id="15" idx="7"/>
          </p:cNvCxnSpPr>
          <p:nvPr/>
        </p:nvCxnSpPr>
        <p:spPr>
          <a:xfrm flipH="1">
            <a:off x="5197471" y="3130254"/>
            <a:ext cx="892802" cy="467640"/>
          </a:xfrm>
          <a:prstGeom prst="straightConnector1">
            <a:avLst/>
          </a:prstGeom>
          <a:ln w="28575" cmpd="sng">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4" idx="1"/>
            <a:endCxn id="15" idx="5"/>
          </p:cNvCxnSpPr>
          <p:nvPr/>
        </p:nvCxnSpPr>
        <p:spPr>
          <a:xfrm flipH="1" flipV="1">
            <a:off x="5197471" y="4685302"/>
            <a:ext cx="892802" cy="806999"/>
          </a:xfrm>
          <a:prstGeom prst="straightConnector1">
            <a:avLst/>
          </a:prstGeom>
          <a:ln w="28575" cmpd="sng">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20" name="Picture 1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7517078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p:cNvCxnSpPr>
            <a:stCxn id="56" idx="0"/>
            <a:endCxn id="13" idx="4"/>
          </p:cNvCxnSpPr>
          <p:nvPr/>
        </p:nvCxnSpPr>
        <p:spPr>
          <a:xfrm flipH="1" flipV="1">
            <a:off x="4649617" y="2605192"/>
            <a:ext cx="17834" cy="654538"/>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56" idx="6"/>
            <a:endCxn id="10" idx="2"/>
          </p:cNvCxnSpPr>
          <p:nvPr/>
        </p:nvCxnSpPr>
        <p:spPr>
          <a:xfrm flipV="1">
            <a:off x="5608147" y="4151951"/>
            <a:ext cx="587334" cy="5702"/>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56" idx="4"/>
            <a:endCxn id="12" idx="0"/>
          </p:cNvCxnSpPr>
          <p:nvPr/>
        </p:nvCxnSpPr>
        <p:spPr>
          <a:xfrm>
            <a:off x="4667451" y="5055576"/>
            <a:ext cx="18736" cy="742392"/>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6" idx="2"/>
            <a:endCxn id="19" idx="6"/>
          </p:cNvCxnSpPr>
          <p:nvPr/>
        </p:nvCxnSpPr>
        <p:spPr>
          <a:xfrm flipH="1">
            <a:off x="3064454" y="4157653"/>
            <a:ext cx="662300" cy="7390"/>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6195481" y="366913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797968"/>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39558"/>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59730"/>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High </a:t>
            </a:r>
            <a:r>
              <a:rPr lang="en-US" dirty="0">
                <a:solidFill>
                  <a:srgbClr val="000000"/>
                </a:solidFill>
                <a:latin typeface="Arial Narrow"/>
                <a:cs typeface="Arial Narrow"/>
              </a:rPr>
              <a:t>Volume</a:t>
            </a:r>
          </a:p>
          <a:p>
            <a:pPr algn="ctr"/>
            <a:r>
              <a:rPr lang="en-US" dirty="0">
                <a:solidFill>
                  <a:srgbClr val="000000"/>
                </a:solidFill>
                <a:latin typeface="Arial Narrow"/>
                <a:cs typeface="Arial Narrow"/>
              </a:rPr>
              <a:t>$$$$$</a:t>
            </a:r>
          </a:p>
          <a:p>
            <a:pPr algn="ctr"/>
            <a:r>
              <a:rPr lang="en-US" dirty="0">
                <a:solidFill>
                  <a:srgbClr val="000000"/>
                </a:solidFill>
                <a:latin typeface="Arial Narrow"/>
                <a:cs typeface="Arial Narrow"/>
              </a:rPr>
              <a:t>Incoming Appointments</a:t>
            </a:r>
          </a:p>
          <a:p>
            <a:pPr algn="ctr"/>
            <a:endParaRPr lang="en-US" dirty="0">
              <a:solidFill>
                <a:srgbClr val="000000"/>
              </a:solidFill>
              <a:latin typeface="Arial Narrow"/>
              <a:cs typeface="Arial Narrow"/>
            </a:endParaRPr>
          </a:p>
        </p:txBody>
      </p:sp>
      <p:sp>
        <p:nvSpPr>
          <p:cNvPr id="19" name="Oval 18"/>
          <p:cNvSpPr/>
          <p:nvPr/>
        </p:nvSpPr>
        <p:spPr>
          <a:xfrm>
            <a:off x="1330695" y="368222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sp>
        <p:nvSpPr>
          <p:cNvPr id="43" name="Oval 42"/>
          <p:cNvSpPr/>
          <p:nvPr/>
        </p:nvSpPr>
        <p:spPr>
          <a:xfrm>
            <a:off x="5902917" y="2409011"/>
            <a:ext cx="1279347" cy="850720"/>
          </a:xfrm>
          <a:prstGeom prst="ellipse">
            <a:avLst/>
          </a:prstGeom>
          <a:solidFill>
            <a:schemeClr val="accent3">
              <a:lumMod val="60000"/>
              <a:lumOff val="4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72608"/>
            <a:ext cx="1279347" cy="850719"/>
          </a:xfrm>
          <a:prstGeom prst="ellipse">
            <a:avLst/>
          </a:prstGeom>
          <a:solidFill>
            <a:srgbClr val="C3D69B"/>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72608"/>
            <a:ext cx="1279347" cy="850721"/>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409011"/>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cxnSp>
        <p:nvCxnSpPr>
          <p:cNvPr id="15" name="Straight Arrow Connector 14"/>
          <p:cNvCxnSpPr>
            <a:stCxn id="46" idx="5"/>
            <a:endCxn id="56" idx="1"/>
          </p:cNvCxnSpPr>
          <p:nvPr/>
        </p:nvCxnSpPr>
        <p:spPr>
          <a:xfrm>
            <a:off x="3275727" y="3135145"/>
            <a:ext cx="726551" cy="387581"/>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45" idx="7"/>
            <a:endCxn id="56" idx="3"/>
          </p:cNvCxnSpPr>
          <p:nvPr/>
        </p:nvCxnSpPr>
        <p:spPr>
          <a:xfrm flipV="1">
            <a:off x="3275727" y="4792580"/>
            <a:ext cx="726551" cy="704613"/>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22" name="Picture 21"/>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2596157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p:cNvCxnSpPr>
            <a:stCxn id="56" idx="0"/>
            <a:endCxn id="13" idx="4"/>
          </p:cNvCxnSpPr>
          <p:nvPr/>
        </p:nvCxnSpPr>
        <p:spPr>
          <a:xfrm flipH="1" flipV="1">
            <a:off x="4649617" y="2605192"/>
            <a:ext cx="17834" cy="654538"/>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56" idx="6"/>
            <a:endCxn id="10" idx="2"/>
          </p:cNvCxnSpPr>
          <p:nvPr/>
        </p:nvCxnSpPr>
        <p:spPr>
          <a:xfrm flipV="1">
            <a:off x="5608147" y="4151951"/>
            <a:ext cx="587334" cy="5702"/>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56" idx="4"/>
            <a:endCxn id="12" idx="0"/>
          </p:cNvCxnSpPr>
          <p:nvPr/>
        </p:nvCxnSpPr>
        <p:spPr>
          <a:xfrm>
            <a:off x="4667451" y="5055576"/>
            <a:ext cx="18736" cy="742392"/>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6" idx="2"/>
            <a:endCxn id="19" idx="6"/>
          </p:cNvCxnSpPr>
          <p:nvPr/>
        </p:nvCxnSpPr>
        <p:spPr>
          <a:xfrm flipH="1">
            <a:off x="3064454" y="4157653"/>
            <a:ext cx="662300" cy="7390"/>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a:off x="6195481" y="366913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797968"/>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39558"/>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59730"/>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Maintenance Agreement</a:t>
            </a:r>
            <a:endParaRPr lang="en-US" sz="800" dirty="0" smtClean="0">
              <a:solidFill>
                <a:srgbClr val="000000"/>
              </a:solidFill>
              <a:latin typeface="Arial Narrow"/>
              <a:cs typeface="Arial Narrow"/>
            </a:endParaRPr>
          </a:p>
          <a:p>
            <a:pPr algn="ctr"/>
            <a:r>
              <a:rPr lang="en-US" dirty="0" smtClean="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smtClean="0">
                <a:solidFill>
                  <a:srgbClr val="000000"/>
                </a:solidFill>
                <a:latin typeface="Arial Narrow"/>
                <a:cs typeface="Arial Narrow"/>
              </a:rPr>
              <a:t>Pipeline</a:t>
            </a:r>
          </a:p>
        </p:txBody>
      </p:sp>
      <p:sp>
        <p:nvSpPr>
          <p:cNvPr id="19" name="Oval 18"/>
          <p:cNvSpPr/>
          <p:nvPr/>
        </p:nvSpPr>
        <p:spPr>
          <a:xfrm>
            <a:off x="1330695" y="368222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05192"/>
            <a:ext cx="17834" cy="654538"/>
          </a:xfrm>
          <a:prstGeom prst="straightConnector1">
            <a:avLst/>
          </a:prstGeom>
          <a:ln w="38100">
            <a:solidFill>
              <a:srgbClr val="000000"/>
            </a:solidFill>
            <a:headEnd type="arrow" w="lg" len="lg"/>
            <a:tailEnd type="non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1951"/>
            <a:ext cx="587334" cy="5702"/>
          </a:xfrm>
          <a:prstGeom prst="straightConnector1">
            <a:avLst/>
          </a:prstGeom>
          <a:ln w="38100">
            <a:solidFill>
              <a:srgbClr val="000000"/>
            </a:solidFill>
            <a:headEnd type="stealth" w="lg" len="lg"/>
            <a:tailEnd type="non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55576"/>
            <a:ext cx="18736" cy="742392"/>
          </a:xfrm>
          <a:prstGeom prst="straightConnector1">
            <a:avLst/>
          </a:prstGeom>
          <a:ln w="38100">
            <a:solidFill>
              <a:srgbClr val="000000"/>
            </a:solidFill>
            <a:headEnd type="stealth" w="lg" len="lg"/>
            <a:tailEnd type="non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57653"/>
            <a:ext cx="662300" cy="7390"/>
          </a:xfrm>
          <a:prstGeom prst="straightConnector1">
            <a:avLst/>
          </a:prstGeom>
          <a:ln w="38100">
            <a:solidFill>
              <a:srgbClr val="000000"/>
            </a:solidFill>
            <a:headEnd type="stealth" w="lg" len="lg"/>
            <a:tailEnd type="none"/>
          </a:ln>
        </p:spPr>
        <p:style>
          <a:lnRef idx="2">
            <a:schemeClr val="accent1"/>
          </a:lnRef>
          <a:fillRef idx="0">
            <a:schemeClr val="accent1"/>
          </a:fillRef>
          <a:effectRef idx="1">
            <a:schemeClr val="accent1"/>
          </a:effectRef>
          <a:fontRef idx="minor">
            <a:schemeClr val="tx1"/>
          </a:fontRef>
        </p:style>
      </p:cxnSp>
      <p:sp>
        <p:nvSpPr>
          <p:cNvPr id="43" name="Oval 42"/>
          <p:cNvSpPr/>
          <p:nvPr/>
        </p:nvSpPr>
        <p:spPr>
          <a:xfrm>
            <a:off x="5902917" y="2409011"/>
            <a:ext cx="1279347" cy="850720"/>
          </a:xfrm>
          <a:prstGeom prst="ellipse">
            <a:avLst/>
          </a:prstGeom>
          <a:solidFill>
            <a:schemeClr val="accent3">
              <a:lumMod val="60000"/>
              <a:lumOff val="4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72608"/>
            <a:ext cx="1279347" cy="850719"/>
          </a:xfrm>
          <a:prstGeom prst="ellipse">
            <a:avLst/>
          </a:prstGeom>
          <a:solidFill>
            <a:srgbClr val="C3D69B"/>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72608"/>
            <a:ext cx="1279347" cy="850721"/>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latin typeface="Arial Narrow"/>
                <a:cs typeface="Arial Narrow"/>
              </a:rPr>
              <a:t>Up-Swing</a:t>
            </a:r>
          </a:p>
        </p:txBody>
      </p:sp>
      <p:sp>
        <p:nvSpPr>
          <p:cNvPr id="46" name="Oval 45"/>
          <p:cNvSpPr/>
          <p:nvPr/>
        </p:nvSpPr>
        <p:spPr>
          <a:xfrm>
            <a:off x="2183736" y="2409011"/>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cxnSp>
        <p:nvCxnSpPr>
          <p:cNvPr id="15" name="Straight Arrow Connector 14"/>
          <p:cNvCxnSpPr>
            <a:stCxn id="46" idx="5"/>
            <a:endCxn id="56" idx="1"/>
          </p:cNvCxnSpPr>
          <p:nvPr/>
        </p:nvCxnSpPr>
        <p:spPr>
          <a:xfrm>
            <a:off x="3275727" y="3135145"/>
            <a:ext cx="726551" cy="387581"/>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45" idx="7"/>
            <a:endCxn id="56" idx="3"/>
          </p:cNvCxnSpPr>
          <p:nvPr/>
        </p:nvCxnSpPr>
        <p:spPr>
          <a:xfrm flipV="1">
            <a:off x="3275727" y="4792580"/>
            <a:ext cx="726551" cy="704613"/>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24" name="Picture 23"/>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42184019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6804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796880"/>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38470"/>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58642"/>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Maintenance </a:t>
            </a:r>
            <a:r>
              <a:rPr lang="en-US" dirty="0">
                <a:solidFill>
                  <a:srgbClr val="000000"/>
                </a:solidFill>
                <a:latin typeface="Arial Narrow"/>
                <a:cs typeface="Arial Narrow"/>
              </a:rPr>
              <a:t>Agreements</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Pipeline</a:t>
            </a:r>
          </a:p>
          <a:p>
            <a:pPr algn="ctr"/>
            <a:endParaRPr lang="en-US" dirty="0" smtClean="0">
              <a:solidFill>
                <a:srgbClr val="000000"/>
              </a:solidFill>
              <a:latin typeface="Arial Narrow"/>
              <a:cs typeface="Arial Narrow"/>
            </a:endParaRPr>
          </a:p>
        </p:txBody>
      </p:sp>
      <p:sp>
        <p:nvSpPr>
          <p:cNvPr id="19" name="Oval 18"/>
          <p:cNvSpPr/>
          <p:nvPr/>
        </p:nvSpPr>
        <p:spPr>
          <a:xfrm>
            <a:off x="1330695" y="3681138"/>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04104"/>
            <a:ext cx="17834" cy="654538"/>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0863"/>
            <a:ext cx="587334" cy="570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54488"/>
            <a:ext cx="18736" cy="74239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56565"/>
            <a:ext cx="662300" cy="7390"/>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43" name="Oval 42"/>
          <p:cNvSpPr/>
          <p:nvPr/>
        </p:nvSpPr>
        <p:spPr>
          <a:xfrm>
            <a:off x="5902917" y="2407923"/>
            <a:ext cx="1279347" cy="850720"/>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71520"/>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71520"/>
            <a:ext cx="1279347" cy="850721"/>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1"/>
                </a:solidFill>
                <a:latin typeface="Arial Narrow"/>
                <a:cs typeface="Arial Narrow"/>
              </a:rPr>
              <a:t>Up- Swing</a:t>
            </a:r>
          </a:p>
        </p:txBody>
      </p:sp>
      <p:sp>
        <p:nvSpPr>
          <p:cNvPr id="46" name="Oval 45"/>
          <p:cNvSpPr/>
          <p:nvPr/>
        </p:nvSpPr>
        <p:spPr>
          <a:xfrm>
            <a:off x="2183736" y="2407923"/>
            <a:ext cx="1279347" cy="850719"/>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cxnSp>
        <p:nvCxnSpPr>
          <p:cNvPr id="47" name="Straight Arrow Connector 46"/>
          <p:cNvCxnSpPr>
            <a:stCxn id="44" idx="1"/>
            <a:endCxn id="56" idx="5"/>
          </p:cNvCxnSpPr>
          <p:nvPr/>
        </p:nvCxnSpPr>
        <p:spPr>
          <a:xfrm flipH="1" flipV="1">
            <a:off x="5332623" y="4791492"/>
            <a:ext cx="757650" cy="704613"/>
          </a:xfrm>
          <a:prstGeom prst="straightConnector1">
            <a:avLst/>
          </a:prstGeom>
          <a:ln w="381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43" idx="3"/>
            <a:endCxn id="56" idx="7"/>
          </p:cNvCxnSpPr>
          <p:nvPr/>
        </p:nvCxnSpPr>
        <p:spPr>
          <a:xfrm flipH="1">
            <a:off x="5332623" y="3134058"/>
            <a:ext cx="757650" cy="387580"/>
          </a:xfrm>
          <a:prstGeom prst="straightConnector1">
            <a:avLst/>
          </a:prstGeom>
          <a:ln w="381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20" name="Picture 1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1205856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6943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798270"/>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39860"/>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60032"/>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Maintenance </a:t>
            </a:r>
            <a:r>
              <a:rPr lang="en-US" dirty="0">
                <a:solidFill>
                  <a:srgbClr val="000000"/>
                </a:solidFill>
                <a:latin typeface="Arial Narrow"/>
                <a:cs typeface="Arial Narrow"/>
              </a:rPr>
              <a:t>Agreements</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Pipeline</a:t>
            </a:r>
          </a:p>
          <a:p>
            <a:pPr algn="ctr"/>
            <a:endParaRPr lang="en-US" dirty="0" smtClean="0">
              <a:solidFill>
                <a:srgbClr val="000000"/>
              </a:solidFill>
              <a:latin typeface="Arial Narrow"/>
              <a:cs typeface="Arial Narrow"/>
            </a:endParaRPr>
          </a:p>
        </p:txBody>
      </p:sp>
      <p:sp>
        <p:nvSpPr>
          <p:cNvPr id="19" name="Oval 18"/>
          <p:cNvSpPr/>
          <p:nvPr/>
        </p:nvSpPr>
        <p:spPr>
          <a:xfrm>
            <a:off x="1330695" y="3682528"/>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05494"/>
            <a:ext cx="17834" cy="654538"/>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2253"/>
            <a:ext cx="587334" cy="570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55878"/>
            <a:ext cx="18736" cy="74239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57955"/>
            <a:ext cx="662300" cy="7390"/>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5603" y="1639860"/>
            <a:ext cx="2911825" cy="1477328"/>
          </a:xfrm>
          <a:prstGeom prst="rect">
            <a:avLst/>
          </a:prstGeom>
          <a:noFill/>
        </p:spPr>
        <p:txBody>
          <a:bodyPr wrap="none" rtlCol="0">
            <a:spAutoFit/>
          </a:bodyPr>
          <a:lstStyle/>
          <a:p>
            <a:r>
              <a:rPr lang="en-US" dirty="0"/>
              <a:t>1</a:t>
            </a:r>
            <a:r>
              <a:rPr lang="en-US" dirty="0" smtClean="0"/>
              <a:t>0% of all demand service</a:t>
            </a:r>
          </a:p>
          <a:p>
            <a:r>
              <a:rPr lang="en-US" dirty="0"/>
              <a:t>o</a:t>
            </a:r>
            <a:r>
              <a:rPr lang="en-US" dirty="0" smtClean="0"/>
              <a:t>r agreement calls</a:t>
            </a:r>
          </a:p>
          <a:p>
            <a:r>
              <a:rPr lang="en-US" dirty="0"/>
              <a:t>t</a:t>
            </a:r>
            <a:r>
              <a:rPr lang="en-US" dirty="0" smtClean="0"/>
              <a:t>urn into a replacement </a:t>
            </a:r>
            <a:r>
              <a:rPr lang="en-US" dirty="0"/>
              <a:t>l</a:t>
            </a:r>
            <a:r>
              <a:rPr lang="en-US" dirty="0" smtClean="0"/>
              <a:t>ead</a:t>
            </a:r>
          </a:p>
          <a:p>
            <a:endParaRPr lang="en-US" dirty="0"/>
          </a:p>
          <a:p>
            <a:r>
              <a:rPr lang="en-US" dirty="0" smtClean="0"/>
              <a:t>85% of those leads close.</a:t>
            </a:r>
          </a:p>
        </p:txBody>
      </p:sp>
      <p:sp>
        <p:nvSpPr>
          <p:cNvPr id="18" name="TextBox 17"/>
          <p:cNvSpPr txBox="1"/>
          <p:nvPr/>
        </p:nvSpPr>
        <p:spPr>
          <a:xfrm>
            <a:off x="5621240" y="1625576"/>
            <a:ext cx="2999965" cy="646331"/>
          </a:xfrm>
          <a:prstGeom prst="rect">
            <a:avLst/>
          </a:prstGeom>
          <a:noFill/>
        </p:spPr>
        <p:txBody>
          <a:bodyPr wrap="none" rtlCol="0">
            <a:spAutoFit/>
          </a:bodyPr>
          <a:lstStyle/>
          <a:p>
            <a:r>
              <a:rPr lang="en-US" dirty="0"/>
              <a:t>1</a:t>
            </a:r>
            <a:r>
              <a:rPr lang="en-US" dirty="0" smtClean="0"/>
              <a:t>0% </a:t>
            </a:r>
            <a:r>
              <a:rPr lang="en-US" dirty="0"/>
              <a:t>t</a:t>
            </a:r>
            <a:r>
              <a:rPr lang="en-US" dirty="0" smtClean="0"/>
              <a:t>echnician lead turn-over</a:t>
            </a:r>
          </a:p>
          <a:p>
            <a:r>
              <a:rPr lang="en-US" dirty="0" smtClean="0"/>
              <a:t>85% closing ratio</a:t>
            </a:r>
          </a:p>
        </p:txBody>
      </p:sp>
      <p:sp>
        <p:nvSpPr>
          <p:cNvPr id="17" name="Rectangle 16"/>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6" name="Picture 15"/>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302889942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73692"/>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802526"/>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4411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64288"/>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Maintenance </a:t>
            </a:r>
            <a:r>
              <a:rPr lang="en-US" dirty="0">
                <a:solidFill>
                  <a:srgbClr val="000000"/>
                </a:solidFill>
                <a:latin typeface="Arial Narrow"/>
                <a:cs typeface="Arial Narrow"/>
              </a:rPr>
              <a:t>Agreements</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Pipeline</a:t>
            </a:r>
          </a:p>
          <a:p>
            <a:pPr algn="ctr"/>
            <a:endParaRPr lang="en-US" dirty="0" smtClean="0">
              <a:solidFill>
                <a:srgbClr val="000000"/>
              </a:solidFill>
              <a:latin typeface="Arial Narrow"/>
              <a:cs typeface="Arial Narrow"/>
            </a:endParaRPr>
          </a:p>
        </p:txBody>
      </p:sp>
      <p:sp>
        <p:nvSpPr>
          <p:cNvPr id="19" name="Oval 18"/>
          <p:cNvSpPr/>
          <p:nvPr/>
        </p:nvSpPr>
        <p:spPr>
          <a:xfrm>
            <a:off x="1330695" y="368678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09750"/>
            <a:ext cx="17834" cy="654538"/>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6509"/>
            <a:ext cx="587334" cy="570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60134"/>
            <a:ext cx="18736" cy="74239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62211"/>
            <a:ext cx="662300" cy="7390"/>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5603" y="1599548"/>
            <a:ext cx="2926477" cy="1477328"/>
          </a:xfrm>
          <a:prstGeom prst="rect">
            <a:avLst/>
          </a:prstGeom>
          <a:noFill/>
        </p:spPr>
        <p:txBody>
          <a:bodyPr wrap="none" rtlCol="0">
            <a:spAutoFit/>
          </a:bodyPr>
          <a:lstStyle/>
          <a:p>
            <a:r>
              <a:rPr lang="en-US" dirty="0" smtClean="0"/>
              <a:t>25% of agreement or  </a:t>
            </a:r>
          </a:p>
          <a:p>
            <a:r>
              <a:rPr lang="en-US" dirty="0" smtClean="0"/>
              <a:t>maintenance calls</a:t>
            </a:r>
          </a:p>
          <a:p>
            <a:r>
              <a:rPr lang="en-US" dirty="0"/>
              <a:t>t</a:t>
            </a:r>
            <a:r>
              <a:rPr lang="en-US" dirty="0" smtClean="0"/>
              <a:t>urn into additional</a:t>
            </a:r>
          </a:p>
          <a:p>
            <a:r>
              <a:rPr lang="en-US" dirty="0"/>
              <a:t>s</a:t>
            </a:r>
            <a:r>
              <a:rPr lang="en-US" dirty="0" smtClean="0"/>
              <a:t>ervices such as preventative</a:t>
            </a:r>
          </a:p>
          <a:p>
            <a:r>
              <a:rPr lang="en-US" dirty="0"/>
              <a:t>r</a:t>
            </a:r>
            <a:r>
              <a:rPr lang="en-US" dirty="0" smtClean="0"/>
              <a:t>epairs or accessories</a:t>
            </a:r>
          </a:p>
        </p:txBody>
      </p:sp>
      <p:sp>
        <p:nvSpPr>
          <p:cNvPr id="14" name="TextBox 13"/>
          <p:cNvSpPr txBox="1"/>
          <p:nvPr/>
        </p:nvSpPr>
        <p:spPr>
          <a:xfrm>
            <a:off x="5621240" y="1585264"/>
            <a:ext cx="2999965" cy="923330"/>
          </a:xfrm>
          <a:prstGeom prst="rect">
            <a:avLst/>
          </a:prstGeom>
          <a:noFill/>
        </p:spPr>
        <p:txBody>
          <a:bodyPr wrap="none" rtlCol="0">
            <a:spAutoFit/>
          </a:bodyPr>
          <a:lstStyle/>
          <a:p>
            <a:r>
              <a:rPr lang="en-US" dirty="0"/>
              <a:t>1</a:t>
            </a:r>
            <a:r>
              <a:rPr lang="en-US" dirty="0" smtClean="0"/>
              <a:t>0% </a:t>
            </a:r>
            <a:r>
              <a:rPr lang="en-US" dirty="0"/>
              <a:t>t</a:t>
            </a:r>
            <a:r>
              <a:rPr lang="en-US" dirty="0" smtClean="0"/>
              <a:t>echnician lead turn-over</a:t>
            </a:r>
          </a:p>
          <a:p>
            <a:r>
              <a:rPr lang="en-US" dirty="0" smtClean="0"/>
              <a:t>85% closing ratio</a:t>
            </a:r>
          </a:p>
          <a:p>
            <a:r>
              <a:rPr lang="en-US" dirty="0" smtClean="0"/>
              <a:t>25% additional services</a:t>
            </a:r>
          </a:p>
        </p:txBody>
      </p:sp>
      <p:sp>
        <p:nvSpPr>
          <p:cNvPr id="18" name="Rectangle 17"/>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6" name="Picture 15"/>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36087667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73692"/>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802526"/>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4411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64288"/>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Maintenance </a:t>
            </a:r>
            <a:r>
              <a:rPr lang="en-US" dirty="0">
                <a:solidFill>
                  <a:srgbClr val="000000"/>
                </a:solidFill>
                <a:latin typeface="Arial Narrow"/>
                <a:cs typeface="Arial Narrow"/>
              </a:rPr>
              <a:t>Agreements</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Pipeline</a:t>
            </a:r>
          </a:p>
          <a:p>
            <a:pPr algn="ctr"/>
            <a:endParaRPr lang="en-US" dirty="0" smtClean="0">
              <a:solidFill>
                <a:srgbClr val="000000"/>
              </a:solidFill>
              <a:latin typeface="Arial Narrow"/>
              <a:cs typeface="Arial Narrow"/>
            </a:endParaRPr>
          </a:p>
        </p:txBody>
      </p:sp>
      <p:sp>
        <p:nvSpPr>
          <p:cNvPr id="19" name="Oval 18"/>
          <p:cNvSpPr/>
          <p:nvPr/>
        </p:nvSpPr>
        <p:spPr>
          <a:xfrm>
            <a:off x="1330695" y="368678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09750"/>
            <a:ext cx="17834" cy="654538"/>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6509"/>
            <a:ext cx="587334" cy="570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60134"/>
            <a:ext cx="18736" cy="74239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62211"/>
            <a:ext cx="662300" cy="7390"/>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5603" y="1599548"/>
            <a:ext cx="2696096" cy="923330"/>
          </a:xfrm>
          <a:prstGeom prst="rect">
            <a:avLst/>
          </a:prstGeom>
          <a:noFill/>
        </p:spPr>
        <p:txBody>
          <a:bodyPr wrap="none" rtlCol="0">
            <a:spAutoFit/>
          </a:bodyPr>
          <a:lstStyle/>
          <a:p>
            <a:r>
              <a:rPr lang="en-US" dirty="0" smtClean="0"/>
              <a:t>100% of all maintenance</a:t>
            </a:r>
          </a:p>
          <a:p>
            <a:r>
              <a:rPr lang="en-US" dirty="0"/>
              <a:t>a</a:t>
            </a:r>
            <a:r>
              <a:rPr lang="en-US" dirty="0" smtClean="0"/>
              <a:t>greement calls have been</a:t>
            </a:r>
          </a:p>
          <a:p>
            <a:r>
              <a:rPr lang="en-US" dirty="0"/>
              <a:t>p</a:t>
            </a:r>
            <a:r>
              <a:rPr lang="en-US" dirty="0" smtClean="0"/>
              <a:t>re-paid in full</a:t>
            </a:r>
          </a:p>
        </p:txBody>
      </p:sp>
      <p:sp>
        <p:nvSpPr>
          <p:cNvPr id="14" name="TextBox 13"/>
          <p:cNvSpPr txBox="1"/>
          <p:nvPr/>
        </p:nvSpPr>
        <p:spPr>
          <a:xfrm>
            <a:off x="5621240" y="1585264"/>
            <a:ext cx="2999965" cy="1200329"/>
          </a:xfrm>
          <a:prstGeom prst="rect">
            <a:avLst/>
          </a:prstGeom>
          <a:noFill/>
        </p:spPr>
        <p:txBody>
          <a:bodyPr wrap="none" rtlCol="0">
            <a:spAutoFit/>
          </a:bodyPr>
          <a:lstStyle/>
          <a:p>
            <a:r>
              <a:rPr lang="en-US" dirty="0"/>
              <a:t>1</a:t>
            </a:r>
            <a:r>
              <a:rPr lang="en-US" dirty="0" smtClean="0"/>
              <a:t>0% technician </a:t>
            </a:r>
            <a:r>
              <a:rPr lang="en-US" dirty="0"/>
              <a:t>l</a:t>
            </a:r>
            <a:r>
              <a:rPr lang="en-US" dirty="0" smtClean="0"/>
              <a:t>ead turn-over</a:t>
            </a:r>
          </a:p>
          <a:p>
            <a:r>
              <a:rPr lang="en-US" dirty="0" smtClean="0"/>
              <a:t>85% closing ratio</a:t>
            </a:r>
          </a:p>
          <a:p>
            <a:r>
              <a:rPr lang="en-US" dirty="0" smtClean="0"/>
              <a:t>25% additional services</a:t>
            </a:r>
          </a:p>
          <a:p>
            <a:r>
              <a:rPr lang="en-US" dirty="0" smtClean="0"/>
              <a:t>100% pre-paid agreements</a:t>
            </a:r>
          </a:p>
        </p:txBody>
      </p:sp>
      <p:sp>
        <p:nvSpPr>
          <p:cNvPr id="20" name="Rectangle 19"/>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7" name="Picture 16"/>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24755389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75820"/>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804654"/>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4624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66416"/>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Maintenance </a:t>
            </a:r>
            <a:r>
              <a:rPr lang="en-US" dirty="0">
                <a:solidFill>
                  <a:srgbClr val="000000"/>
                </a:solidFill>
                <a:latin typeface="Arial Narrow"/>
                <a:cs typeface="Arial Narrow"/>
              </a:rPr>
              <a:t>Agreements</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Pipeline</a:t>
            </a:r>
          </a:p>
          <a:p>
            <a:pPr algn="ctr"/>
            <a:endParaRPr lang="en-US" dirty="0" smtClean="0">
              <a:solidFill>
                <a:srgbClr val="000000"/>
              </a:solidFill>
              <a:latin typeface="Arial Narrow"/>
              <a:cs typeface="Arial Narrow"/>
            </a:endParaRPr>
          </a:p>
        </p:txBody>
      </p:sp>
      <p:sp>
        <p:nvSpPr>
          <p:cNvPr id="19" name="Oval 18"/>
          <p:cNvSpPr/>
          <p:nvPr/>
        </p:nvSpPr>
        <p:spPr>
          <a:xfrm>
            <a:off x="1330695" y="3688912"/>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11878"/>
            <a:ext cx="17834" cy="654538"/>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8637"/>
            <a:ext cx="587334" cy="570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62262"/>
            <a:ext cx="18736" cy="74239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64339"/>
            <a:ext cx="662300" cy="7390"/>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5603" y="1579392"/>
            <a:ext cx="2723823" cy="1877437"/>
          </a:xfrm>
          <a:prstGeom prst="rect">
            <a:avLst/>
          </a:prstGeom>
          <a:noFill/>
        </p:spPr>
        <p:txBody>
          <a:bodyPr wrap="none" rtlCol="0">
            <a:spAutoFit/>
          </a:bodyPr>
          <a:lstStyle/>
          <a:p>
            <a:r>
              <a:rPr lang="en-US" dirty="0" smtClean="0"/>
              <a:t>One technician completing</a:t>
            </a:r>
          </a:p>
          <a:p>
            <a:r>
              <a:rPr lang="en-US" dirty="0" smtClean="0"/>
              <a:t>80 calls in one month:</a:t>
            </a:r>
          </a:p>
          <a:p>
            <a:endParaRPr lang="en-US" sz="800" dirty="0" smtClean="0"/>
          </a:p>
          <a:p>
            <a:pPr marL="285750" indent="-285750">
              <a:buFont typeface="Wingdings" charset="2"/>
              <a:buChar char="Ø"/>
            </a:pPr>
            <a:r>
              <a:rPr lang="en-US" dirty="0"/>
              <a:t>8</a:t>
            </a:r>
            <a:r>
              <a:rPr lang="en-US" dirty="0" smtClean="0"/>
              <a:t> replacement leads</a:t>
            </a:r>
          </a:p>
          <a:p>
            <a:pPr marL="285750" indent="-285750">
              <a:buFont typeface="Wingdings" charset="2"/>
              <a:buChar char="Ø"/>
            </a:pPr>
            <a:r>
              <a:rPr lang="en-US" dirty="0"/>
              <a:t>7</a:t>
            </a:r>
            <a:r>
              <a:rPr lang="en-US" dirty="0" smtClean="0"/>
              <a:t> replacement jobs</a:t>
            </a:r>
          </a:p>
          <a:p>
            <a:pPr marL="285750" indent="-285750">
              <a:buFont typeface="Wingdings" charset="2"/>
              <a:buChar char="Ø"/>
            </a:pPr>
            <a:r>
              <a:rPr lang="en-US" dirty="0" smtClean="0"/>
              <a:t>20 additional services</a:t>
            </a:r>
          </a:p>
          <a:p>
            <a:pPr marL="285750" indent="-285750">
              <a:buFont typeface="Wingdings" charset="2"/>
              <a:buChar char="Ø"/>
            </a:pPr>
            <a:r>
              <a:rPr lang="en-US" dirty="0" smtClean="0"/>
              <a:t>80 pre-paid agreements</a:t>
            </a:r>
          </a:p>
        </p:txBody>
      </p:sp>
      <p:sp>
        <p:nvSpPr>
          <p:cNvPr id="14" name="TextBox 13"/>
          <p:cNvSpPr txBox="1"/>
          <p:nvPr/>
        </p:nvSpPr>
        <p:spPr>
          <a:xfrm>
            <a:off x="5621240" y="1566298"/>
            <a:ext cx="2999965" cy="1200329"/>
          </a:xfrm>
          <a:prstGeom prst="rect">
            <a:avLst/>
          </a:prstGeom>
          <a:noFill/>
        </p:spPr>
        <p:txBody>
          <a:bodyPr wrap="none" rtlCol="0">
            <a:spAutoFit/>
          </a:bodyPr>
          <a:lstStyle/>
          <a:p>
            <a:r>
              <a:rPr lang="en-US" dirty="0"/>
              <a:t>1</a:t>
            </a:r>
            <a:r>
              <a:rPr lang="en-US" dirty="0" smtClean="0"/>
              <a:t>0% technician lead turn-over</a:t>
            </a:r>
          </a:p>
          <a:p>
            <a:r>
              <a:rPr lang="en-US" dirty="0" smtClean="0"/>
              <a:t>85% closing ratio</a:t>
            </a:r>
          </a:p>
          <a:p>
            <a:r>
              <a:rPr lang="en-US" dirty="0" smtClean="0"/>
              <a:t>25% additional services</a:t>
            </a:r>
          </a:p>
          <a:p>
            <a:r>
              <a:rPr lang="en-US" dirty="0" smtClean="0"/>
              <a:t>100% pre-paid agreements</a:t>
            </a:r>
          </a:p>
        </p:txBody>
      </p:sp>
      <p:sp>
        <p:nvSpPr>
          <p:cNvPr id="20" name="Rectangle 19"/>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7" name="Picture 16"/>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38718276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71850"/>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800684"/>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4227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56" name="Oval 55"/>
          <p:cNvSpPr/>
          <p:nvPr/>
        </p:nvSpPr>
        <p:spPr>
          <a:xfrm>
            <a:off x="3726754" y="3262446"/>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Maintenance </a:t>
            </a:r>
            <a:r>
              <a:rPr lang="en-US" dirty="0">
                <a:solidFill>
                  <a:srgbClr val="000000"/>
                </a:solidFill>
                <a:latin typeface="Arial Narrow"/>
                <a:cs typeface="Arial Narrow"/>
              </a:rPr>
              <a:t>Agreements</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a:t>
            </a:r>
            <a:endParaRPr lang="en-US" sz="800" dirty="0">
              <a:solidFill>
                <a:srgbClr val="000000"/>
              </a:solidFill>
              <a:latin typeface="Arial Narrow"/>
              <a:cs typeface="Arial Narrow"/>
            </a:endParaRPr>
          </a:p>
          <a:p>
            <a:pPr algn="ctr"/>
            <a:r>
              <a:rPr lang="en-US" dirty="0">
                <a:solidFill>
                  <a:srgbClr val="000000"/>
                </a:solidFill>
                <a:latin typeface="Arial Narrow"/>
                <a:cs typeface="Arial Narrow"/>
              </a:rPr>
              <a:t>Pipeline</a:t>
            </a:r>
          </a:p>
          <a:p>
            <a:pPr algn="ctr"/>
            <a:endParaRPr lang="en-US" dirty="0" smtClean="0">
              <a:solidFill>
                <a:srgbClr val="000000"/>
              </a:solidFill>
              <a:latin typeface="Arial Narrow"/>
              <a:cs typeface="Arial Narrow"/>
            </a:endParaRPr>
          </a:p>
        </p:txBody>
      </p:sp>
      <p:sp>
        <p:nvSpPr>
          <p:cNvPr id="19" name="Oval 18"/>
          <p:cNvSpPr/>
          <p:nvPr/>
        </p:nvSpPr>
        <p:spPr>
          <a:xfrm>
            <a:off x="1330695" y="3684942"/>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cxnSp>
        <p:nvCxnSpPr>
          <p:cNvPr id="29" name="Straight Arrow Connector 28"/>
          <p:cNvCxnSpPr>
            <a:stCxn id="56" idx="0"/>
            <a:endCxn id="13" idx="4"/>
          </p:cNvCxnSpPr>
          <p:nvPr/>
        </p:nvCxnSpPr>
        <p:spPr>
          <a:xfrm flipH="1" flipV="1">
            <a:off x="4649617" y="2607908"/>
            <a:ext cx="17834" cy="654538"/>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56" idx="6"/>
            <a:endCxn id="10" idx="2"/>
          </p:cNvCxnSpPr>
          <p:nvPr/>
        </p:nvCxnSpPr>
        <p:spPr>
          <a:xfrm flipV="1">
            <a:off x="5608147" y="4154667"/>
            <a:ext cx="587334" cy="570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56" idx="4"/>
            <a:endCxn id="12" idx="0"/>
          </p:cNvCxnSpPr>
          <p:nvPr/>
        </p:nvCxnSpPr>
        <p:spPr>
          <a:xfrm>
            <a:off x="4667451" y="5058292"/>
            <a:ext cx="18736" cy="742392"/>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56" idx="2"/>
            <a:endCxn id="19" idx="6"/>
          </p:cNvCxnSpPr>
          <p:nvPr/>
        </p:nvCxnSpPr>
        <p:spPr>
          <a:xfrm flipH="1">
            <a:off x="3064454" y="4160369"/>
            <a:ext cx="662300" cy="7390"/>
          </a:xfrm>
          <a:prstGeom prst="straightConnector1">
            <a:avLst/>
          </a:prstGeom>
          <a:ln w="44450">
            <a:solidFill>
              <a:srgbClr val="77933C"/>
            </a:solidFill>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5603" y="1642274"/>
            <a:ext cx="2723823" cy="1877437"/>
          </a:xfrm>
          <a:prstGeom prst="rect">
            <a:avLst/>
          </a:prstGeom>
          <a:noFill/>
        </p:spPr>
        <p:txBody>
          <a:bodyPr wrap="none" rtlCol="0">
            <a:spAutoFit/>
          </a:bodyPr>
          <a:lstStyle/>
          <a:p>
            <a:r>
              <a:rPr lang="en-US" dirty="0" smtClean="0"/>
              <a:t>One technician completing</a:t>
            </a:r>
          </a:p>
          <a:p>
            <a:r>
              <a:rPr lang="en-US" dirty="0" smtClean="0"/>
              <a:t>80 calls in one month:</a:t>
            </a:r>
          </a:p>
          <a:p>
            <a:endParaRPr lang="en-US" sz="800" dirty="0" smtClean="0"/>
          </a:p>
          <a:p>
            <a:pPr marL="285750" indent="-285750">
              <a:buFont typeface="Wingdings" charset="2"/>
              <a:buChar char="Ø"/>
            </a:pPr>
            <a:r>
              <a:rPr lang="en-US" dirty="0"/>
              <a:t>8</a:t>
            </a:r>
            <a:r>
              <a:rPr lang="en-US" dirty="0" smtClean="0"/>
              <a:t> replacement leads</a:t>
            </a:r>
          </a:p>
          <a:p>
            <a:pPr marL="285750" indent="-285750">
              <a:buFont typeface="Wingdings" charset="2"/>
              <a:buChar char="Ø"/>
            </a:pPr>
            <a:r>
              <a:rPr lang="en-US" dirty="0"/>
              <a:t>7</a:t>
            </a:r>
            <a:r>
              <a:rPr lang="en-US" dirty="0" smtClean="0"/>
              <a:t> replacement jobs</a:t>
            </a:r>
          </a:p>
          <a:p>
            <a:pPr marL="285750" indent="-285750">
              <a:buFont typeface="Wingdings" charset="2"/>
              <a:buChar char="Ø"/>
            </a:pPr>
            <a:r>
              <a:rPr lang="en-US" dirty="0" smtClean="0"/>
              <a:t>20 additional services</a:t>
            </a:r>
          </a:p>
          <a:p>
            <a:pPr marL="285750" indent="-285750">
              <a:buFont typeface="Wingdings" charset="2"/>
              <a:buChar char="Ø"/>
            </a:pPr>
            <a:r>
              <a:rPr lang="en-US" dirty="0" smtClean="0"/>
              <a:t>80 pre-paid agreements</a:t>
            </a:r>
          </a:p>
        </p:txBody>
      </p:sp>
      <p:sp>
        <p:nvSpPr>
          <p:cNvPr id="14" name="TextBox 13"/>
          <p:cNvSpPr txBox="1"/>
          <p:nvPr/>
        </p:nvSpPr>
        <p:spPr>
          <a:xfrm>
            <a:off x="5621240" y="1629180"/>
            <a:ext cx="2999965" cy="1200329"/>
          </a:xfrm>
          <a:prstGeom prst="rect">
            <a:avLst/>
          </a:prstGeom>
          <a:noFill/>
        </p:spPr>
        <p:txBody>
          <a:bodyPr wrap="none" rtlCol="0">
            <a:spAutoFit/>
          </a:bodyPr>
          <a:lstStyle/>
          <a:p>
            <a:r>
              <a:rPr lang="en-US" dirty="0"/>
              <a:t>1</a:t>
            </a:r>
            <a:r>
              <a:rPr lang="en-US" dirty="0" smtClean="0"/>
              <a:t>0% technician lead turn-over</a:t>
            </a:r>
          </a:p>
          <a:p>
            <a:r>
              <a:rPr lang="en-US" dirty="0" smtClean="0"/>
              <a:t>85% closing ratio</a:t>
            </a:r>
          </a:p>
          <a:p>
            <a:r>
              <a:rPr lang="en-US" dirty="0" smtClean="0"/>
              <a:t>25% additional services</a:t>
            </a:r>
          </a:p>
          <a:p>
            <a:r>
              <a:rPr lang="en-US" dirty="0" smtClean="0"/>
              <a:t>100% pre-paid agreements</a:t>
            </a:r>
          </a:p>
        </p:txBody>
      </p:sp>
      <p:sp>
        <p:nvSpPr>
          <p:cNvPr id="15" name="TextBox 14"/>
          <p:cNvSpPr txBox="1"/>
          <p:nvPr/>
        </p:nvSpPr>
        <p:spPr>
          <a:xfrm>
            <a:off x="938003" y="4888881"/>
            <a:ext cx="2826415" cy="1754326"/>
          </a:xfrm>
          <a:prstGeom prst="rect">
            <a:avLst/>
          </a:prstGeom>
          <a:noFill/>
        </p:spPr>
        <p:txBody>
          <a:bodyPr wrap="none" rtlCol="0">
            <a:spAutoFit/>
          </a:bodyPr>
          <a:lstStyle/>
          <a:p>
            <a:r>
              <a:rPr lang="en-US" dirty="0" smtClean="0"/>
              <a:t>One technician completing</a:t>
            </a:r>
          </a:p>
          <a:p>
            <a:r>
              <a:rPr lang="en-US" dirty="0" smtClean="0"/>
              <a:t>80 calls in one month:</a:t>
            </a:r>
          </a:p>
          <a:p>
            <a:endParaRPr lang="en-US" sz="800" dirty="0" smtClean="0"/>
          </a:p>
          <a:p>
            <a:pPr marL="285750" indent="-285750">
              <a:buFont typeface="Wingdings" charset="2"/>
              <a:buChar char="Ø"/>
            </a:pPr>
            <a:r>
              <a:rPr lang="en-US" sz="1600" dirty="0" smtClean="0"/>
              <a:t>$42,000 replacement</a:t>
            </a:r>
          </a:p>
          <a:p>
            <a:pPr marL="285750" indent="-285750">
              <a:buFont typeface="Wingdings" charset="2"/>
              <a:buChar char="Ø"/>
            </a:pPr>
            <a:r>
              <a:rPr lang="en-US" sz="1600" dirty="0" smtClean="0"/>
              <a:t>$6,000 additional services</a:t>
            </a:r>
          </a:p>
          <a:p>
            <a:pPr marL="285750" indent="-285750">
              <a:buFont typeface="Wingdings" charset="2"/>
              <a:buChar char="Ø"/>
            </a:pPr>
            <a:r>
              <a:rPr lang="en-US" sz="1600" dirty="0" smtClean="0"/>
              <a:t>$6,800 pre-paid agreements</a:t>
            </a:r>
          </a:p>
          <a:p>
            <a:endParaRPr lang="en-US" sz="1600" dirty="0"/>
          </a:p>
        </p:txBody>
      </p:sp>
      <p:sp>
        <p:nvSpPr>
          <p:cNvPr id="3" name="Rectangle 2"/>
          <p:cNvSpPr/>
          <p:nvPr/>
        </p:nvSpPr>
        <p:spPr>
          <a:xfrm>
            <a:off x="5922032" y="5058292"/>
            <a:ext cx="4572000" cy="1200329"/>
          </a:xfrm>
          <a:prstGeom prst="rect">
            <a:avLst/>
          </a:prstGeom>
        </p:spPr>
        <p:txBody>
          <a:bodyPr>
            <a:spAutoFit/>
          </a:bodyPr>
          <a:lstStyle/>
          <a:p>
            <a:r>
              <a:rPr lang="en-US" dirty="0"/>
              <a:t>$54,000 sales contributions</a:t>
            </a:r>
          </a:p>
          <a:p>
            <a:r>
              <a:rPr lang="en-US" dirty="0"/>
              <a:t> </a:t>
            </a:r>
            <a:r>
              <a:rPr lang="en-US" dirty="0" smtClean="0"/>
              <a:t>From </a:t>
            </a:r>
            <a:r>
              <a:rPr lang="en-US" dirty="0"/>
              <a:t>one service technician</a:t>
            </a:r>
          </a:p>
          <a:p>
            <a:r>
              <a:rPr lang="en-US" dirty="0"/>
              <a:t> d</a:t>
            </a:r>
            <a:r>
              <a:rPr lang="en-US" dirty="0" smtClean="0"/>
              <a:t>uring </a:t>
            </a:r>
            <a:r>
              <a:rPr lang="en-US" dirty="0"/>
              <a:t>the slowest </a:t>
            </a:r>
            <a:r>
              <a:rPr lang="en-US" dirty="0" smtClean="0"/>
              <a:t>months</a:t>
            </a:r>
          </a:p>
          <a:p>
            <a:r>
              <a:rPr lang="en-US" dirty="0"/>
              <a:t> </a:t>
            </a:r>
            <a:r>
              <a:rPr lang="en-US" dirty="0" smtClean="0"/>
              <a:t>of </a:t>
            </a:r>
            <a:r>
              <a:rPr lang="en-US" dirty="0"/>
              <a:t>the year</a:t>
            </a:r>
          </a:p>
        </p:txBody>
      </p:sp>
      <p:sp>
        <p:nvSpPr>
          <p:cNvPr id="21" name="Rectangle 20"/>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8" name="Picture 17"/>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9238999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793081" y="238371"/>
            <a:ext cx="6754153" cy="461665"/>
          </a:xfrm>
          <a:prstGeom prst="rect">
            <a:avLst/>
          </a:prstGeom>
        </p:spPr>
        <p:txBody>
          <a:bodyPr wrap="square">
            <a:spAutoFit/>
          </a:bodyPr>
          <a:lstStyle/>
          <a:p>
            <a:r>
              <a:rPr lang="en-US" sz="2400" dirty="0" smtClean="0">
                <a:solidFill>
                  <a:srgbClr val="000000"/>
                </a:solidFill>
                <a:latin typeface="Helvetica Light"/>
                <a:cs typeface="Helvetica Light"/>
              </a:rPr>
              <a:t>The Role of a Customer Service Representative</a:t>
            </a:r>
            <a:endParaRPr lang="en-US" sz="800" dirty="0" smtClean="0">
              <a:solidFill>
                <a:srgbClr val="000000"/>
              </a:solidFill>
              <a:latin typeface="Helvetica Light"/>
              <a:cs typeface="Helvetica Light"/>
            </a:endParaRPr>
          </a:p>
        </p:txBody>
      </p:sp>
      <p:sp>
        <p:nvSpPr>
          <p:cNvPr id="34" name="Rectangle 33"/>
          <p:cNvSpPr/>
          <p:nvPr/>
        </p:nvSpPr>
        <p:spPr>
          <a:xfrm>
            <a:off x="820516" y="631471"/>
            <a:ext cx="8012252" cy="634020"/>
          </a:xfrm>
          <a:prstGeom prst="rect">
            <a:avLst/>
          </a:prstGeom>
        </p:spPr>
        <p:txBody>
          <a:bodyPr wrap="square">
            <a:spAutoFit/>
          </a:bodyPr>
          <a:lstStyle/>
          <a:p>
            <a:pPr marL="0" lvl="1" eaLnBrk="0" hangingPunct="0">
              <a:spcBef>
                <a:spcPct val="20000"/>
              </a:spcBef>
            </a:pPr>
            <a:r>
              <a:rPr lang="en-US" sz="1600" dirty="0" smtClean="0">
                <a:solidFill>
                  <a:srgbClr val="000000"/>
                </a:solidFill>
                <a:latin typeface="Helvetica Light"/>
                <a:cs typeface="Helvetica Light"/>
              </a:rPr>
              <a:t>Maintenance agreement</a:t>
            </a:r>
          </a:p>
          <a:p>
            <a:pPr marL="0" lvl="1" eaLnBrk="0" hangingPunct="0">
              <a:spcBef>
                <a:spcPct val="20000"/>
              </a:spcBef>
            </a:pPr>
            <a:r>
              <a:rPr lang="en-US" sz="1600" dirty="0">
                <a:solidFill>
                  <a:srgbClr val="000000"/>
                </a:solidFill>
                <a:latin typeface="Helvetica Light"/>
                <a:cs typeface="Helvetica Light"/>
              </a:rPr>
              <a:t>s</a:t>
            </a:r>
            <a:r>
              <a:rPr lang="en-US" sz="1600" dirty="0" smtClean="0">
                <a:solidFill>
                  <a:srgbClr val="000000"/>
                </a:solidFill>
                <a:latin typeface="Helvetica Light"/>
                <a:cs typeface="Helvetica Light"/>
              </a:rPr>
              <a:t>cheduling process</a:t>
            </a:r>
            <a:endParaRPr lang="en-US" sz="1600" dirty="0">
              <a:solidFill>
                <a:srgbClr val="000000"/>
              </a:solidFill>
              <a:latin typeface="Helvetica Light"/>
              <a:cs typeface="Helvetica Light"/>
            </a:endParaRPr>
          </a:p>
        </p:txBody>
      </p:sp>
      <p:sp>
        <p:nvSpPr>
          <p:cNvPr id="2" name="Oval 1"/>
          <p:cNvSpPr/>
          <p:nvPr/>
        </p:nvSpPr>
        <p:spPr>
          <a:xfrm>
            <a:off x="4383848"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Scheduling Agreements</a:t>
            </a:r>
            <a:endParaRPr lang="en-US" sz="1000" dirty="0">
              <a:solidFill>
                <a:srgbClr val="000000"/>
              </a:solidFill>
              <a:latin typeface="Helvetica Light"/>
              <a:cs typeface="Helvetica Light"/>
            </a:endParaRPr>
          </a:p>
        </p:txBody>
      </p:sp>
      <p:sp>
        <p:nvSpPr>
          <p:cNvPr id="8" name="Oval 7"/>
          <p:cNvSpPr/>
          <p:nvPr/>
        </p:nvSpPr>
        <p:spPr>
          <a:xfrm>
            <a:off x="6112936"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Focus where you can help</a:t>
            </a:r>
            <a:endParaRPr lang="en-US" sz="1200" dirty="0">
              <a:solidFill>
                <a:srgbClr val="000000"/>
              </a:solidFill>
              <a:latin typeface="Helvetica Light"/>
              <a:cs typeface="Helvetica Light"/>
            </a:endParaRPr>
          </a:p>
        </p:txBody>
      </p:sp>
      <p:sp>
        <p:nvSpPr>
          <p:cNvPr id="9" name="Oval 8"/>
          <p:cNvSpPr/>
          <p:nvPr/>
        </p:nvSpPr>
        <p:spPr>
          <a:xfrm>
            <a:off x="7742264"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Establish </a:t>
            </a:r>
            <a:r>
              <a:rPr lang="en-US" sz="1000" dirty="0">
                <a:solidFill>
                  <a:srgbClr val="000000"/>
                </a:solidFill>
                <a:latin typeface="Helvetica Light"/>
                <a:cs typeface="Helvetica Light"/>
              </a:rPr>
              <a:t>a</a:t>
            </a:r>
            <a:r>
              <a:rPr lang="en-US" sz="1000" dirty="0" smtClean="0">
                <a:solidFill>
                  <a:srgbClr val="000000"/>
                </a:solidFill>
                <a:latin typeface="Helvetica Light"/>
                <a:cs typeface="Helvetica Light"/>
              </a:rPr>
              <a:t> booked appointment goal</a:t>
            </a:r>
            <a:endParaRPr lang="en-US" sz="1000" dirty="0">
              <a:solidFill>
                <a:srgbClr val="000000"/>
              </a:solidFill>
              <a:latin typeface="Helvetica Light"/>
              <a:cs typeface="Helvetica Light"/>
            </a:endParaRPr>
          </a:p>
        </p:txBody>
      </p:sp>
      <p:sp>
        <p:nvSpPr>
          <p:cNvPr id="10" name="Oval 9"/>
          <p:cNvSpPr/>
          <p:nvPr/>
        </p:nvSpPr>
        <p:spPr>
          <a:xfrm>
            <a:off x="6112936" y="184478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Dedicate time to call</a:t>
            </a:r>
            <a:endParaRPr lang="en-US" sz="1200" dirty="0">
              <a:solidFill>
                <a:srgbClr val="000000"/>
              </a:solidFill>
              <a:latin typeface="Helvetica Light"/>
              <a:cs typeface="Helvetica Light"/>
            </a:endParaRPr>
          </a:p>
        </p:txBody>
      </p:sp>
      <p:sp>
        <p:nvSpPr>
          <p:cNvPr id="11" name="Oval 10"/>
          <p:cNvSpPr/>
          <p:nvPr/>
        </p:nvSpPr>
        <p:spPr>
          <a:xfrm>
            <a:off x="7742264" y="184478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Schedule </a:t>
            </a:r>
            <a:r>
              <a:rPr lang="en-US" sz="1000" dirty="0" smtClean="0">
                <a:solidFill>
                  <a:srgbClr val="000000"/>
                </a:solidFill>
                <a:latin typeface="Helvetica Light"/>
                <a:cs typeface="Helvetica Light"/>
              </a:rPr>
              <a:t> calls in close proximity </a:t>
            </a:r>
            <a:endParaRPr lang="en-US" sz="1000" dirty="0">
              <a:solidFill>
                <a:srgbClr val="000000"/>
              </a:solidFill>
              <a:latin typeface="Helvetica Light"/>
              <a:cs typeface="Helvetica Light"/>
            </a:endParaRPr>
          </a:p>
        </p:txBody>
      </p:sp>
      <p:sp>
        <p:nvSpPr>
          <p:cNvPr id="12" name="Oval 11"/>
          <p:cNvSpPr/>
          <p:nvPr/>
        </p:nvSpPr>
        <p:spPr>
          <a:xfrm>
            <a:off x="6110456" y="278159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Email pre-service pack</a:t>
            </a:r>
            <a:endParaRPr lang="en-US" sz="1200" dirty="0">
              <a:solidFill>
                <a:srgbClr val="000000"/>
              </a:solidFill>
              <a:latin typeface="Helvetica Light"/>
              <a:cs typeface="Helvetica Light"/>
            </a:endParaRPr>
          </a:p>
        </p:txBody>
      </p:sp>
      <p:sp>
        <p:nvSpPr>
          <p:cNvPr id="13" name="Oval 12"/>
          <p:cNvSpPr/>
          <p:nvPr/>
        </p:nvSpPr>
        <p:spPr>
          <a:xfrm>
            <a:off x="7742264" y="278159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rgbClr val="000000"/>
                </a:solidFill>
                <a:latin typeface="Helvetica Light"/>
                <a:cs typeface="Helvetica Light"/>
              </a:rPr>
              <a:t>E mail/text/tweet 48 hr. reminder</a:t>
            </a:r>
            <a:endParaRPr lang="en-US" sz="1050" dirty="0">
              <a:solidFill>
                <a:srgbClr val="000000"/>
              </a:solidFill>
              <a:latin typeface="Helvetica Light"/>
              <a:cs typeface="Helvetica Light"/>
            </a:endParaRPr>
          </a:p>
        </p:txBody>
      </p:sp>
      <p:sp>
        <p:nvSpPr>
          <p:cNvPr id="14" name="Oval 13"/>
          <p:cNvSpPr/>
          <p:nvPr/>
        </p:nvSpPr>
        <p:spPr>
          <a:xfrm>
            <a:off x="6092488" y="35886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48 hrs.</a:t>
            </a:r>
            <a:endParaRPr lang="en-US" sz="1000" dirty="0">
              <a:solidFill>
                <a:srgbClr val="000000"/>
              </a:solidFill>
              <a:latin typeface="Helvetica Light"/>
              <a:cs typeface="Helvetica Light"/>
            </a:endParaRPr>
          </a:p>
        </p:txBody>
      </p:sp>
      <p:sp>
        <p:nvSpPr>
          <p:cNvPr id="15" name="Oval 14"/>
          <p:cNvSpPr/>
          <p:nvPr/>
        </p:nvSpPr>
        <p:spPr>
          <a:xfrm>
            <a:off x="7747224" y="39290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 mail/text/tweet 24 hr. reminder</a:t>
            </a:r>
            <a:endParaRPr lang="en-US" sz="1000" dirty="0">
              <a:solidFill>
                <a:srgbClr val="000000"/>
              </a:solidFill>
              <a:latin typeface="Helvetica Light"/>
              <a:cs typeface="Helvetica Light"/>
            </a:endParaRPr>
          </a:p>
        </p:txBody>
      </p:sp>
      <p:sp>
        <p:nvSpPr>
          <p:cNvPr id="16" name="Oval 15"/>
          <p:cNvSpPr/>
          <p:nvPr/>
        </p:nvSpPr>
        <p:spPr>
          <a:xfrm>
            <a:off x="6097756"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smtClean="0">
              <a:solidFill>
                <a:srgbClr val="000000"/>
              </a:solidFill>
              <a:latin typeface="Helvetica Light"/>
              <a:cs typeface="Helvetica Light"/>
            </a:endParaRPr>
          </a:p>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72</a:t>
            </a:r>
          </a:p>
          <a:p>
            <a:pPr algn="ctr"/>
            <a:endParaRPr lang="en-US" sz="1000" dirty="0">
              <a:solidFill>
                <a:srgbClr val="000000"/>
              </a:solidFill>
              <a:latin typeface="Helvetica Light"/>
              <a:cs typeface="Helvetica Light"/>
            </a:endParaRPr>
          </a:p>
        </p:txBody>
      </p:sp>
      <p:sp>
        <p:nvSpPr>
          <p:cNvPr id="17" name="Oval 16"/>
          <p:cNvSpPr/>
          <p:nvPr/>
        </p:nvSpPr>
        <p:spPr>
          <a:xfrm>
            <a:off x="7744744"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Monitor </a:t>
            </a:r>
            <a:r>
              <a:rPr lang="en-US" sz="1000" dirty="0" smtClean="0">
                <a:solidFill>
                  <a:srgbClr val="000000"/>
                </a:solidFill>
                <a:latin typeface="Helvetica Light"/>
                <a:cs typeface="Helvetica Light"/>
              </a:rPr>
              <a:t>call to final disposition</a:t>
            </a:r>
            <a:endParaRPr lang="en-US" sz="1000" dirty="0">
              <a:solidFill>
                <a:srgbClr val="000000"/>
              </a:solidFill>
              <a:latin typeface="Helvetica Light"/>
              <a:cs typeface="Helvetica Light"/>
            </a:endParaRPr>
          </a:p>
        </p:txBody>
      </p:sp>
      <p:sp>
        <p:nvSpPr>
          <p:cNvPr id="18" name="Oval 17"/>
          <p:cNvSpPr/>
          <p:nvPr/>
        </p:nvSpPr>
        <p:spPr>
          <a:xfrm>
            <a:off x="6087528" y="60006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Email, tweet, text &amp; mail service notice</a:t>
            </a:r>
            <a:endParaRPr lang="en-US" sz="1000" dirty="0">
              <a:solidFill>
                <a:srgbClr val="000000"/>
              </a:solidFill>
              <a:latin typeface="Helvetica Light"/>
              <a:cs typeface="Helvetica Light"/>
            </a:endParaRPr>
          </a:p>
        </p:txBody>
      </p:sp>
      <p:sp>
        <p:nvSpPr>
          <p:cNvPr id="20" name="Oval 19"/>
          <p:cNvSpPr/>
          <p:nvPr/>
        </p:nvSpPr>
        <p:spPr>
          <a:xfrm>
            <a:off x="7742264" y="59981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Go to follow up process</a:t>
            </a:r>
            <a:endParaRPr lang="en-US" sz="1000" dirty="0">
              <a:solidFill>
                <a:srgbClr val="000000"/>
              </a:solidFill>
              <a:latin typeface="Helvetica Light"/>
              <a:cs typeface="Helvetica Light"/>
            </a:endParaRPr>
          </a:p>
        </p:txBody>
      </p:sp>
      <p:sp>
        <p:nvSpPr>
          <p:cNvPr id="4" name="Rectangle 3"/>
          <p:cNvSpPr/>
          <p:nvPr/>
        </p:nvSpPr>
        <p:spPr>
          <a:xfrm>
            <a:off x="4383849" y="2803022"/>
            <a:ext cx="1270054" cy="69091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Contact:</a:t>
            </a:r>
          </a:p>
          <a:p>
            <a:r>
              <a:rPr lang="en-US" sz="1000" dirty="0" smtClean="0">
                <a:solidFill>
                  <a:srgbClr val="000000"/>
                </a:solidFill>
                <a:latin typeface="Helvetica Light"/>
                <a:cs typeface="Helvetica Light"/>
              </a:rPr>
              <a:t>Establish the appointment &amp;  agenda</a:t>
            </a:r>
            <a:endParaRPr lang="en-US" sz="1000" dirty="0">
              <a:solidFill>
                <a:srgbClr val="000000"/>
              </a:solidFill>
              <a:latin typeface="Helvetica Light"/>
              <a:cs typeface="Helvetica Light"/>
            </a:endParaRPr>
          </a:p>
        </p:txBody>
      </p:sp>
      <p:sp>
        <p:nvSpPr>
          <p:cNvPr id="24" name="Rectangle 23"/>
          <p:cNvSpPr/>
          <p:nvPr/>
        </p:nvSpPr>
        <p:spPr>
          <a:xfrm>
            <a:off x="4383848" y="3702520"/>
            <a:ext cx="1270054" cy="52485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Voicemail:</a:t>
            </a:r>
          </a:p>
          <a:p>
            <a:r>
              <a:rPr lang="en-US" sz="1000" dirty="0" smtClean="0">
                <a:solidFill>
                  <a:srgbClr val="000000"/>
                </a:solidFill>
                <a:latin typeface="Helvetica Light"/>
                <a:cs typeface="Helvetica Light"/>
              </a:rPr>
              <a:t>Leave a message</a:t>
            </a:r>
          </a:p>
          <a:p>
            <a:r>
              <a:rPr lang="en-US" sz="1000" dirty="0" smtClean="0">
                <a:solidFill>
                  <a:srgbClr val="000000"/>
                </a:solidFill>
                <a:latin typeface="Helvetica Light"/>
                <a:cs typeface="Helvetica Light"/>
              </a:rPr>
              <a:t>Email, tweet, text</a:t>
            </a:r>
            <a:endParaRPr lang="en-US" sz="1000" dirty="0">
              <a:solidFill>
                <a:srgbClr val="000000"/>
              </a:solidFill>
              <a:latin typeface="Helvetica Light"/>
              <a:cs typeface="Helvetica Light"/>
            </a:endParaRPr>
          </a:p>
        </p:txBody>
      </p:sp>
      <p:cxnSp>
        <p:nvCxnSpPr>
          <p:cNvPr id="27" name="Straight Arrow Connector 26"/>
          <p:cNvCxnSpPr>
            <a:stCxn id="8" idx="6"/>
            <a:endCxn id="9" idx="2"/>
          </p:cNvCxnSpPr>
          <p:nvPr/>
        </p:nvCxnSpPr>
        <p:spPr>
          <a:xfrm>
            <a:off x="7382990" y="123682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4"/>
            <a:endCxn id="11" idx="0"/>
          </p:cNvCxnSpPr>
          <p:nvPr/>
        </p:nvCxnSpPr>
        <p:spPr>
          <a:xfrm>
            <a:off x="8377291" y="1610902"/>
            <a:ext cx="0" cy="23387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2"/>
            <a:endCxn id="10" idx="6"/>
          </p:cNvCxnSpPr>
          <p:nvPr/>
        </p:nvCxnSpPr>
        <p:spPr>
          <a:xfrm flipH="1">
            <a:off x="7382990" y="221885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0" idx="2"/>
          </p:cNvCxnSpPr>
          <p:nvPr/>
        </p:nvCxnSpPr>
        <p:spPr>
          <a:xfrm flipH="1">
            <a:off x="5653903" y="2218857"/>
            <a:ext cx="459033" cy="5674"/>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3404916" y="2986011"/>
            <a:ext cx="1740416" cy="217455"/>
          </a:xfrm>
          <a:prstGeom prst="bentConnector3">
            <a:avLst>
              <a:gd name="adj1" fmla="val 380"/>
            </a:avLst>
          </a:prstGeom>
          <a:ln>
            <a:solidFill>
              <a:schemeClr val="tx1"/>
            </a:solidFill>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endCxn id="4" idx="1"/>
          </p:cNvCxnSpPr>
          <p:nvPr/>
        </p:nvCxnSpPr>
        <p:spPr>
          <a:xfrm>
            <a:off x="4166396" y="3142838"/>
            <a:ext cx="217453" cy="564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172746" y="3952247"/>
            <a:ext cx="217452" cy="2546"/>
          </a:xfrm>
          <a:prstGeom prst="straightConnector1">
            <a:avLst/>
          </a:prstGeom>
          <a:ln>
            <a:solidFill>
              <a:schemeClr val="tx1"/>
            </a:solidFill>
            <a:headEnd type="arrow"/>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 idx="3"/>
            <a:endCxn id="12" idx="2"/>
          </p:cNvCxnSpPr>
          <p:nvPr/>
        </p:nvCxnSpPr>
        <p:spPr>
          <a:xfrm>
            <a:off x="5653903" y="3148478"/>
            <a:ext cx="456553" cy="718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2" idx="6"/>
            <a:endCxn id="13" idx="2"/>
          </p:cNvCxnSpPr>
          <p:nvPr/>
        </p:nvCxnSpPr>
        <p:spPr>
          <a:xfrm>
            <a:off x="7380510" y="3155667"/>
            <a:ext cx="36175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4" idx="3"/>
            <a:endCxn id="14" idx="2"/>
          </p:cNvCxnSpPr>
          <p:nvPr/>
        </p:nvCxnSpPr>
        <p:spPr>
          <a:xfrm flipV="1">
            <a:off x="5653902" y="3962687"/>
            <a:ext cx="438586" cy="225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14" idx="4"/>
            <a:endCxn id="16" idx="0"/>
          </p:cNvCxnSpPr>
          <p:nvPr/>
        </p:nvCxnSpPr>
        <p:spPr>
          <a:xfrm>
            <a:off x="6727515" y="4336762"/>
            <a:ext cx="5268" cy="6623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5" idx="4"/>
          </p:cNvCxnSpPr>
          <p:nvPr/>
        </p:nvCxnSpPr>
        <p:spPr>
          <a:xfrm flipH="1">
            <a:off x="8379771" y="4677162"/>
            <a:ext cx="2480" cy="321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7" idx="4"/>
            <a:endCxn id="20" idx="0"/>
          </p:cNvCxnSpPr>
          <p:nvPr/>
        </p:nvCxnSpPr>
        <p:spPr>
          <a:xfrm flipH="1">
            <a:off x="8377291" y="5747222"/>
            <a:ext cx="2480" cy="250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6" idx="4"/>
            <a:endCxn id="18" idx="0"/>
          </p:cNvCxnSpPr>
          <p:nvPr/>
        </p:nvCxnSpPr>
        <p:spPr>
          <a:xfrm flipH="1">
            <a:off x="6722555" y="5747222"/>
            <a:ext cx="10228" cy="2534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endCxn id="15" idx="0"/>
          </p:cNvCxnSpPr>
          <p:nvPr/>
        </p:nvCxnSpPr>
        <p:spPr>
          <a:xfrm>
            <a:off x="8377291" y="3529742"/>
            <a:ext cx="4960" cy="39926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4383849" y="1875922"/>
            <a:ext cx="1270054" cy="69091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Call your agreement customers</a:t>
            </a:r>
          </a:p>
        </p:txBody>
      </p:sp>
      <p:sp>
        <p:nvSpPr>
          <p:cNvPr id="36" name="TextBox 35"/>
          <p:cNvSpPr txBox="1"/>
          <p:nvPr/>
        </p:nvSpPr>
        <p:spPr>
          <a:xfrm>
            <a:off x="876300" y="1892300"/>
            <a:ext cx="3086100" cy="2122119"/>
          </a:xfrm>
          <a:prstGeom prst="rect">
            <a:avLst/>
          </a:prstGeom>
          <a:noFill/>
        </p:spPr>
        <p:txBody>
          <a:bodyPr wrap="square" rtlCol="0">
            <a:spAutoFit/>
          </a:bodyPr>
          <a:lstStyle/>
          <a:p>
            <a:pPr>
              <a:lnSpc>
                <a:spcPct val="130000"/>
              </a:lnSpc>
            </a:pPr>
            <a:r>
              <a:rPr lang="en-US" dirty="0" smtClean="0">
                <a:solidFill>
                  <a:srgbClr val="000000"/>
                </a:solidFill>
                <a:latin typeface="Helvetica Light"/>
                <a:cs typeface="Helvetica Light"/>
              </a:rPr>
              <a:t>Benchmarks</a:t>
            </a:r>
          </a:p>
          <a:p>
            <a:pPr marL="285750" indent="-285750">
              <a:lnSpc>
                <a:spcPct val="130000"/>
              </a:lnSpc>
              <a:buFont typeface="Arial"/>
              <a:buChar char="•"/>
            </a:pPr>
            <a:r>
              <a:rPr lang="en-US" sz="1400" dirty="0" smtClean="0">
                <a:solidFill>
                  <a:srgbClr val="000000"/>
                </a:solidFill>
                <a:latin typeface="Helvetica Light"/>
                <a:cs typeface="Helvetica Light"/>
              </a:rPr>
              <a:t>Establish a booked appointment goal </a:t>
            </a:r>
          </a:p>
          <a:p>
            <a:pPr marL="285750" indent="-285750">
              <a:lnSpc>
                <a:spcPct val="130000"/>
              </a:lnSpc>
              <a:buFont typeface="Arial"/>
              <a:buChar char="•"/>
            </a:pPr>
            <a:r>
              <a:rPr lang="en-US" sz="1400" dirty="0" smtClean="0">
                <a:solidFill>
                  <a:srgbClr val="000000"/>
                </a:solidFill>
                <a:latin typeface="Helvetica Light"/>
                <a:cs typeface="Helvetica Light"/>
              </a:rPr>
              <a:t>Schedule calls in close proximity of each other</a:t>
            </a:r>
          </a:p>
          <a:p>
            <a:pPr marL="285750" indent="-285750">
              <a:lnSpc>
                <a:spcPct val="130000"/>
              </a:lnSpc>
              <a:buFont typeface="Arial"/>
              <a:buChar char="•"/>
            </a:pPr>
            <a:r>
              <a:rPr lang="en-US" sz="1400" dirty="0" smtClean="0">
                <a:solidFill>
                  <a:srgbClr val="000000"/>
                </a:solidFill>
                <a:latin typeface="Helvetica Light"/>
                <a:cs typeface="Helvetica Light"/>
              </a:rPr>
              <a:t>Dedicate time to completing your calls</a:t>
            </a:r>
          </a:p>
        </p:txBody>
      </p:sp>
      <p:pic>
        <p:nvPicPr>
          <p:cNvPr id="42" name="Picture 41"/>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1241444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a:t>
            </a:r>
            <a:r>
              <a:rPr lang="en-US" sz="2000" dirty="0">
                <a:solidFill>
                  <a:schemeClr val="tx1"/>
                </a:solidFill>
                <a:latin typeface="Arial Narrow"/>
                <a:cs typeface="Arial Narrow"/>
              </a:rPr>
              <a:t>-Swing</a:t>
            </a: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15" name="Rectangle 14"/>
          <p:cNvSpPr/>
          <p:nvPr/>
        </p:nvSpPr>
        <p:spPr>
          <a:xfrm>
            <a:off x="3562183" y="3798710"/>
            <a:ext cx="2254914" cy="646331"/>
          </a:xfrm>
          <a:prstGeom prst="rect">
            <a:avLst/>
          </a:prstGeom>
        </p:spPr>
        <p:txBody>
          <a:bodyPr wrap="square">
            <a:spAutoFit/>
          </a:bodyPr>
          <a:lstStyle/>
          <a:p>
            <a:pPr algn="ctr"/>
            <a:r>
              <a:rPr lang="en-US" b="1" dirty="0" smtClean="0">
                <a:latin typeface="Helvetica Light"/>
                <a:cs typeface="Helvetica Light"/>
              </a:rPr>
              <a:t>HVAC </a:t>
            </a:r>
          </a:p>
          <a:p>
            <a:pPr algn="ctr"/>
            <a:r>
              <a:rPr lang="en-US" b="1" dirty="0" smtClean="0">
                <a:latin typeface="Helvetica Light"/>
                <a:cs typeface="Helvetica Light"/>
              </a:rPr>
              <a:t>Business </a:t>
            </a:r>
            <a:r>
              <a:rPr lang="en-US" b="1" dirty="0">
                <a:latin typeface="Helvetica Light"/>
                <a:cs typeface="Helvetica Light"/>
              </a:rPr>
              <a:t>C</a:t>
            </a:r>
            <a:r>
              <a:rPr lang="en-US" b="1" dirty="0" smtClean="0">
                <a:latin typeface="Helvetica Light"/>
                <a:cs typeface="Helvetica Light"/>
              </a:rPr>
              <a:t>ycle</a:t>
            </a:r>
          </a:p>
        </p:txBody>
      </p:sp>
      <p:sp>
        <p:nvSpPr>
          <p:cNvPr id="9" name="Rectangle 8"/>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1" name="Picture 10"/>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414214895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793081" y="238371"/>
            <a:ext cx="6754153" cy="461665"/>
          </a:xfrm>
          <a:prstGeom prst="rect">
            <a:avLst/>
          </a:prstGeom>
        </p:spPr>
        <p:txBody>
          <a:bodyPr wrap="square">
            <a:spAutoFit/>
          </a:bodyPr>
          <a:lstStyle/>
          <a:p>
            <a:r>
              <a:rPr lang="en-US" sz="2400" dirty="0" smtClean="0">
                <a:solidFill>
                  <a:srgbClr val="000000"/>
                </a:solidFill>
                <a:latin typeface="Helvetica Light"/>
                <a:cs typeface="Helvetica Light"/>
              </a:rPr>
              <a:t>The Role of a Customer Service Representative</a:t>
            </a:r>
            <a:endParaRPr lang="en-US" sz="800" dirty="0" smtClean="0">
              <a:solidFill>
                <a:srgbClr val="000000"/>
              </a:solidFill>
              <a:latin typeface="Helvetica Light"/>
              <a:cs typeface="Helvetica Light"/>
            </a:endParaRPr>
          </a:p>
        </p:txBody>
      </p:sp>
      <p:sp>
        <p:nvSpPr>
          <p:cNvPr id="34" name="Rectangle 33"/>
          <p:cNvSpPr/>
          <p:nvPr/>
        </p:nvSpPr>
        <p:spPr>
          <a:xfrm>
            <a:off x="820516" y="631471"/>
            <a:ext cx="8012252" cy="634020"/>
          </a:xfrm>
          <a:prstGeom prst="rect">
            <a:avLst/>
          </a:prstGeom>
        </p:spPr>
        <p:txBody>
          <a:bodyPr wrap="square">
            <a:spAutoFit/>
          </a:bodyPr>
          <a:lstStyle/>
          <a:p>
            <a:pPr marL="0" lvl="1" eaLnBrk="0" hangingPunct="0">
              <a:spcBef>
                <a:spcPct val="20000"/>
              </a:spcBef>
            </a:pPr>
            <a:r>
              <a:rPr lang="en-US" sz="1600" dirty="0" smtClean="0">
                <a:solidFill>
                  <a:srgbClr val="000000"/>
                </a:solidFill>
                <a:latin typeface="Helvetica Light"/>
                <a:cs typeface="Helvetica Light"/>
              </a:rPr>
              <a:t>Maintenance agreement</a:t>
            </a:r>
          </a:p>
          <a:p>
            <a:pPr marL="0" lvl="1" eaLnBrk="0" hangingPunct="0">
              <a:spcBef>
                <a:spcPct val="20000"/>
              </a:spcBef>
            </a:pPr>
            <a:r>
              <a:rPr lang="en-US" sz="1600" dirty="0">
                <a:solidFill>
                  <a:srgbClr val="000000"/>
                </a:solidFill>
                <a:latin typeface="Helvetica Light"/>
                <a:cs typeface="Helvetica Light"/>
              </a:rPr>
              <a:t>s</a:t>
            </a:r>
            <a:r>
              <a:rPr lang="en-US" sz="1600" dirty="0" smtClean="0">
                <a:solidFill>
                  <a:srgbClr val="000000"/>
                </a:solidFill>
                <a:latin typeface="Helvetica Light"/>
                <a:cs typeface="Helvetica Light"/>
              </a:rPr>
              <a:t>cheduling process</a:t>
            </a:r>
            <a:endParaRPr lang="en-US" sz="1600" dirty="0">
              <a:solidFill>
                <a:srgbClr val="000000"/>
              </a:solidFill>
              <a:latin typeface="Helvetica Light"/>
              <a:cs typeface="Helvetica Light"/>
            </a:endParaRPr>
          </a:p>
        </p:txBody>
      </p:sp>
      <p:sp>
        <p:nvSpPr>
          <p:cNvPr id="2" name="Oval 1"/>
          <p:cNvSpPr/>
          <p:nvPr/>
        </p:nvSpPr>
        <p:spPr>
          <a:xfrm>
            <a:off x="4383848"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Scheduling Agreements</a:t>
            </a:r>
            <a:endParaRPr lang="en-US" sz="1000" dirty="0">
              <a:solidFill>
                <a:srgbClr val="000000"/>
              </a:solidFill>
              <a:latin typeface="Helvetica Light"/>
              <a:cs typeface="Helvetica Light"/>
            </a:endParaRPr>
          </a:p>
        </p:txBody>
      </p:sp>
      <p:sp>
        <p:nvSpPr>
          <p:cNvPr id="8" name="Oval 7"/>
          <p:cNvSpPr/>
          <p:nvPr/>
        </p:nvSpPr>
        <p:spPr>
          <a:xfrm>
            <a:off x="6112936"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Focus where you can help</a:t>
            </a:r>
            <a:endParaRPr lang="en-US" sz="1200" dirty="0">
              <a:solidFill>
                <a:srgbClr val="000000"/>
              </a:solidFill>
              <a:latin typeface="Helvetica Light"/>
              <a:cs typeface="Helvetica Light"/>
            </a:endParaRPr>
          </a:p>
        </p:txBody>
      </p:sp>
      <p:sp>
        <p:nvSpPr>
          <p:cNvPr id="9" name="Oval 8"/>
          <p:cNvSpPr/>
          <p:nvPr/>
        </p:nvSpPr>
        <p:spPr>
          <a:xfrm>
            <a:off x="7742264"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Establish </a:t>
            </a:r>
            <a:r>
              <a:rPr lang="en-US" sz="1000" dirty="0">
                <a:solidFill>
                  <a:srgbClr val="000000"/>
                </a:solidFill>
                <a:latin typeface="Helvetica Light"/>
                <a:cs typeface="Helvetica Light"/>
              </a:rPr>
              <a:t>a</a:t>
            </a:r>
            <a:r>
              <a:rPr lang="en-US" sz="1000" dirty="0" smtClean="0">
                <a:solidFill>
                  <a:srgbClr val="000000"/>
                </a:solidFill>
                <a:latin typeface="Helvetica Light"/>
                <a:cs typeface="Helvetica Light"/>
              </a:rPr>
              <a:t> booked appointment goal</a:t>
            </a:r>
            <a:endParaRPr lang="en-US" sz="1000" dirty="0">
              <a:solidFill>
                <a:srgbClr val="000000"/>
              </a:solidFill>
              <a:latin typeface="Helvetica Light"/>
              <a:cs typeface="Helvetica Light"/>
            </a:endParaRPr>
          </a:p>
        </p:txBody>
      </p:sp>
      <p:sp>
        <p:nvSpPr>
          <p:cNvPr id="10" name="Oval 9"/>
          <p:cNvSpPr/>
          <p:nvPr/>
        </p:nvSpPr>
        <p:spPr>
          <a:xfrm>
            <a:off x="6112936"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Dedicate time to call</a:t>
            </a:r>
            <a:endParaRPr lang="en-US" sz="1200" dirty="0">
              <a:solidFill>
                <a:srgbClr val="000000"/>
              </a:solidFill>
              <a:latin typeface="Helvetica Light"/>
              <a:cs typeface="Helvetica Light"/>
            </a:endParaRPr>
          </a:p>
        </p:txBody>
      </p:sp>
      <p:sp>
        <p:nvSpPr>
          <p:cNvPr id="11" name="Oval 10"/>
          <p:cNvSpPr/>
          <p:nvPr/>
        </p:nvSpPr>
        <p:spPr>
          <a:xfrm>
            <a:off x="7742264"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Schedule </a:t>
            </a:r>
            <a:r>
              <a:rPr lang="en-US" sz="1000" dirty="0" smtClean="0">
                <a:solidFill>
                  <a:srgbClr val="000000"/>
                </a:solidFill>
                <a:latin typeface="Helvetica Light"/>
                <a:cs typeface="Helvetica Light"/>
              </a:rPr>
              <a:t> calls in close proximity </a:t>
            </a:r>
            <a:endParaRPr lang="en-US" sz="1000" dirty="0">
              <a:solidFill>
                <a:srgbClr val="000000"/>
              </a:solidFill>
              <a:latin typeface="Helvetica Light"/>
              <a:cs typeface="Helvetica Light"/>
            </a:endParaRPr>
          </a:p>
        </p:txBody>
      </p:sp>
      <p:sp>
        <p:nvSpPr>
          <p:cNvPr id="12" name="Oval 11"/>
          <p:cNvSpPr/>
          <p:nvPr/>
        </p:nvSpPr>
        <p:spPr>
          <a:xfrm>
            <a:off x="6110456"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Email pre-service pack</a:t>
            </a:r>
            <a:endParaRPr lang="en-US" sz="1200" dirty="0">
              <a:solidFill>
                <a:srgbClr val="000000"/>
              </a:solidFill>
              <a:latin typeface="Helvetica Light"/>
              <a:cs typeface="Helvetica Light"/>
            </a:endParaRPr>
          </a:p>
        </p:txBody>
      </p:sp>
      <p:sp>
        <p:nvSpPr>
          <p:cNvPr id="13" name="Oval 12"/>
          <p:cNvSpPr/>
          <p:nvPr/>
        </p:nvSpPr>
        <p:spPr>
          <a:xfrm>
            <a:off x="7742264"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rgbClr val="000000"/>
                </a:solidFill>
                <a:latin typeface="Helvetica Light"/>
                <a:cs typeface="Helvetica Light"/>
              </a:rPr>
              <a:t>E mail/text/tweet 48 hr. reminder</a:t>
            </a:r>
            <a:endParaRPr lang="en-US" sz="1050" dirty="0">
              <a:solidFill>
                <a:srgbClr val="000000"/>
              </a:solidFill>
              <a:latin typeface="Helvetica Light"/>
              <a:cs typeface="Helvetica Light"/>
            </a:endParaRPr>
          </a:p>
        </p:txBody>
      </p:sp>
      <p:sp>
        <p:nvSpPr>
          <p:cNvPr id="14" name="Oval 13"/>
          <p:cNvSpPr/>
          <p:nvPr/>
        </p:nvSpPr>
        <p:spPr>
          <a:xfrm>
            <a:off x="6092488" y="35886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48 hrs.</a:t>
            </a:r>
            <a:endParaRPr lang="en-US" sz="1000" dirty="0">
              <a:solidFill>
                <a:srgbClr val="000000"/>
              </a:solidFill>
              <a:latin typeface="Helvetica Light"/>
              <a:cs typeface="Helvetica Light"/>
            </a:endParaRPr>
          </a:p>
        </p:txBody>
      </p:sp>
      <p:sp>
        <p:nvSpPr>
          <p:cNvPr id="15" name="Oval 14"/>
          <p:cNvSpPr/>
          <p:nvPr/>
        </p:nvSpPr>
        <p:spPr>
          <a:xfrm>
            <a:off x="7747224" y="392901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 mail/text/tweet 24 hr. reminder</a:t>
            </a:r>
            <a:endParaRPr lang="en-US" sz="1000" dirty="0">
              <a:solidFill>
                <a:srgbClr val="000000"/>
              </a:solidFill>
              <a:latin typeface="Helvetica Light"/>
              <a:cs typeface="Helvetica Light"/>
            </a:endParaRPr>
          </a:p>
        </p:txBody>
      </p:sp>
      <p:sp>
        <p:nvSpPr>
          <p:cNvPr id="16" name="Oval 15"/>
          <p:cNvSpPr/>
          <p:nvPr/>
        </p:nvSpPr>
        <p:spPr>
          <a:xfrm>
            <a:off x="6097756"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smtClean="0">
              <a:solidFill>
                <a:srgbClr val="000000"/>
              </a:solidFill>
              <a:latin typeface="Helvetica Light"/>
              <a:cs typeface="Helvetica Light"/>
            </a:endParaRPr>
          </a:p>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72</a:t>
            </a:r>
          </a:p>
          <a:p>
            <a:pPr algn="ctr"/>
            <a:endParaRPr lang="en-US" sz="1000" dirty="0">
              <a:solidFill>
                <a:srgbClr val="000000"/>
              </a:solidFill>
              <a:latin typeface="Helvetica Light"/>
              <a:cs typeface="Helvetica Light"/>
            </a:endParaRPr>
          </a:p>
        </p:txBody>
      </p:sp>
      <p:sp>
        <p:nvSpPr>
          <p:cNvPr id="17" name="Oval 16"/>
          <p:cNvSpPr/>
          <p:nvPr/>
        </p:nvSpPr>
        <p:spPr>
          <a:xfrm>
            <a:off x="7744744" y="499907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Monitor </a:t>
            </a:r>
            <a:r>
              <a:rPr lang="en-US" sz="1000" dirty="0" smtClean="0">
                <a:solidFill>
                  <a:srgbClr val="000000"/>
                </a:solidFill>
                <a:latin typeface="Helvetica Light"/>
                <a:cs typeface="Helvetica Light"/>
              </a:rPr>
              <a:t>call to final disposition</a:t>
            </a:r>
            <a:endParaRPr lang="en-US" sz="1000" dirty="0">
              <a:solidFill>
                <a:srgbClr val="000000"/>
              </a:solidFill>
              <a:latin typeface="Helvetica Light"/>
              <a:cs typeface="Helvetica Light"/>
            </a:endParaRPr>
          </a:p>
        </p:txBody>
      </p:sp>
      <p:sp>
        <p:nvSpPr>
          <p:cNvPr id="18" name="Oval 17"/>
          <p:cNvSpPr/>
          <p:nvPr/>
        </p:nvSpPr>
        <p:spPr>
          <a:xfrm>
            <a:off x="6087528" y="60006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Email, tweet, text &amp; mail service notice</a:t>
            </a:r>
            <a:endParaRPr lang="en-US" sz="1000" dirty="0">
              <a:solidFill>
                <a:srgbClr val="000000"/>
              </a:solidFill>
              <a:latin typeface="Helvetica Light"/>
              <a:cs typeface="Helvetica Light"/>
            </a:endParaRPr>
          </a:p>
        </p:txBody>
      </p:sp>
      <p:sp>
        <p:nvSpPr>
          <p:cNvPr id="20" name="Oval 19"/>
          <p:cNvSpPr/>
          <p:nvPr/>
        </p:nvSpPr>
        <p:spPr>
          <a:xfrm>
            <a:off x="7742264" y="599813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Go to follow up process</a:t>
            </a:r>
            <a:endParaRPr lang="en-US" sz="1000" dirty="0">
              <a:solidFill>
                <a:srgbClr val="000000"/>
              </a:solidFill>
              <a:latin typeface="Helvetica Light"/>
              <a:cs typeface="Helvetica Light"/>
            </a:endParaRPr>
          </a:p>
        </p:txBody>
      </p:sp>
      <p:sp>
        <p:nvSpPr>
          <p:cNvPr id="4" name="Rectangle 3"/>
          <p:cNvSpPr/>
          <p:nvPr/>
        </p:nvSpPr>
        <p:spPr>
          <a:xfrm>
            <a:off x="4383849" y="28030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Contact:</a:t>
            </a:r>
          </a:p>
          <a:p>
            <a:r>
              <a:rPr lang="en-US" sz="1000" dirty="0" smtClean="0">
                <a:solidFill>
                  <a:srgbClr val="000000"/>
                </a:solidFill>
                <a:latin typeface="Helvetica Light"/>
                <a:cs typeface="Helvetica Light"/>
              </a:rPr>
              <a:t>Establish the appointment &amp;  agenda</a:t>
            </a:r>
            <a:endParaRPr lang="en-US" sz="1000" dirty="0">
              <a:solidFill>
                <a:srgbClr val="000000"/>
              </a:solidFill>
              <a:latin typeface="Helvetica Light"/>
              <a:cs typeface="Helvetica Light"/>
            </a:endParaRPr>
          </a:p>
        </p:txBody>
      </p:sp>
      <p:sp>
        <p:nvSpPr>
          <p:cNvPr id="24" name="Rectangle 23"/>
          <p:cNvSpPr/>
          <p:nvPr/>
        </p:nvSpPr>
        <p:spPr>
          <a:xfrm>
            <a:off x="4383848" y="3702520"/>
            <a:ext cx="1270054" cy="52485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Voicemail:</a:t>
            </a:r>
          </a:p>
          <a:p>
            <a:r>
              <a:rPr lang="en-US" sz="1000" dirty="0" smtClean="0">
                <a:solidFill>
                  <a:srgbClr val="000000"/>
                </a:solidFill>
                <a:latin typeface="Helvetica Light"/>
                <a:cs typeface="Helvetica Light"/>
              </a:rPr>
              <a:t>Leave a message</a:t>
            </a:r>
          </a:p>
          <a:p>
            <a:r>
              <a:rPr lang="en-US" sz="1000" dirty="0" smtClean="0">
                <a:solidFill>
                  <a:srgbClr val="000000"/>
                </a:solidFill>
                <a:latin typeface="Helvetica Light"/>
                <a:cs typeface="Helvetica Light"/>
              </a:rPr>
              <a:t>Email, tweet, text</a:t>
            </a:r>
            <a:endParaRPr lang="en-US" sz="1000" dirty="0">
              <a:solidFill>
                <a:srgbClr val="000000"/>
              </a:solidFill>
              <a:latin typeface="Helvetica Light"/>
              <a:cs typeface="Helvetica Light"/>
            </a:endParaRPr>
          </a:p>
        </p:txBody>
      </p:sp>
      <p:cxnSp>
        <p:nvCxnSpPr>
          <p:cNvPr id="27" name="Straight Arrow Connector 26"/>
          <p:cNvCxnSpPr>
            <a:stCxn id="8" idx="6"/>
            <a:endCxn id="9" idx="2"/>
          </p:cNvCxnSpPr>
          <p:nvPr/>
        </p:nvCxnSpPr>
        <p:spPr>
          <a:xfrm>
            <a:off x="7382990" y="123682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4"/>
            <a:endCxn id="11" idx="0"/>
          </p:cNvCxnSpPr>
          <p:nvPr/>
        </p:nvCxnSpPr>
        <p:spPr>
          <a:xfrm>
            <a:off x="8377291" y="1610902"/>
            <a:ext cx="0" cy="23387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2"/>
            <a:endCxn id="10" idx="6"/>
          </p:cNvCxnSpPr>
          <p:nvPr/>
        </p:nvCxnSpPr>
        <p:spPr>
          <a:xfrm flipH="1">
            <a:off x="7382990" y="221885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0" idx="2"/>
          </p:cNvCxnSpPr>
          <p:nvPr/>
        </p:nvCxnSpPr>
        <p:spPr>
          <a:xfrm flipH="1">
            <a:off x="5653903" y="2218857"/>
            <a:ext cx="459033" cy="5674"/>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3404916" y="2986011"/>
            <a:ext cx="1740416" cy="217455"/>
          </a:xfrm>
          <a:prstGeom prst="bentConnector3">
            <a:avLst>
              <a:gd name="adj1" fmla="val 380"/>
            </a:avLst>
          </a:prstGeom>
          <a:ln>
            <a:solidFill>
              <a:schemeClr val="tx1"/>
            </a:solidFill>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endCxn id="4" idx="1"/>
          </p:cNvCxnSpPr>
          <p:nvPr/>
        </p:nvCxnSpPr>
        <p:spPr>
          <a:xfrm>
            <a:off x="4166396" y="3142838"/>
            <a:ext cx="217453" cy="564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172746" y="3952247"/>
            <a:ext cx="217452" cy="2546"/>
          </a:xfrm>
          <a:prstGeom prst="straightConnector1">
            <a:avLst/>
          </a:prstGeom>
          <a:ln>
            <a:solidFill>
              <a:schemeClr val="tx1"/>
            </a:solidFill>
            <a:headEnd type="arrow"/>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 idx="3"/>
            <a:endCxn id="12" idx="2"/>
          </p:cNvCxnSpPr>
          <p:nvPr/>
        </p:nvCxnSpPr>
        <p:spPr>
          <a:xfrm>
            <a:off x="5653903" y="3148478"/>
            <a:ext cx="456553" cy="718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2" idx="6"/>
            <a:endCxn id="13" idx="2"/>
          </p:cNvCxnSpPr>
          <p:nvPr/>
        </p:nvCxnSpPr>
        <p:spPr>
          <a:xfrm>
            <a:off x="7380510" y="3155667"/>
            <a:ext cx="36175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4" idx="3"/>
            <a:endCxn id="14" idx="2"/>
          </p:cNvCxnSpPr>
          <p:nvPr/>
        </p:nvCxnSpPr>
        <p:spPr>
          <a:xfrm flipV="1">
            <a:off x="5653902" y="3962687"/>
            <a:ext cx="438586" cy="225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14" idx="4"/>
            <a:endCxn id="16" idx="0"/>
          </p:cNvCxnSpPr>
          <p:nvPr/>
        </p:nvCxnSpPr>
        <p:spPr>
          <a:xfrm>
            <a:off x="6727515" y="4336762"/>
            <a:ext cx="5268" cy="6623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5" idx="4"/>
          </p:cNvCxnSpPr>
          <p:nvPr/>
        </p:nvCxnSpPr>
        <p:spPr>
          <a:xfrm flipH="1">
            <a:off x="8379771" y="4677162"/>
            <a:ext cx="2480" cy="321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7" idx="4"/>
            <a:endCxn id="20" idx="0"/>
          </p:cNvCxnSpPr>
          <p:nvPr/>
        </p:nvCxnSpPr>
        <p:spPr>
          <a:xfrm flipH="1">
            <a:off x="8377291" y="5747222"/>
            <a:ext cx="2480" cy="250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6" idx="4"/>
            <a:endCxn id="18" idx="0"/>
          </p:cNvCxnSpPr>
          <p:nvPr/>
        </p:nvCxnSpPr>
        <p:spPr>
          <a:xfrm flipH="1">
            <a:off x="6722555" y="5747222"/>
            <a:ext cx="10228" cy="2534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endCxn id="15" idx="0"/>
          </p:cNvCxnSpPr>
          <p:nvPr/>
        </p:nvCxnSpPr>
        <p:spPr>
          <a:xfrm>
            <a:off x="8377291" y="3529742"/>
            <a:ext cx="4960" cy="39926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4383849" y="18759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Call your agreement customers</a:t>
            </a:r>
          </a:p>
        </p:txBody>
      </p:sp>
      <p:sp>
        <p:nvSpPr>
          <p:cNvPr id="36" name="TextBox 35"/>
          <p:cNvSpPr txBox="1"/>
          <p:nvPr/>
        </p:nvSpPr>
        <p:spPr>
          <a:xfrm>
            <a:off x="820516" y="1676802"/>
            <a:ext cx="3086100" cy="3039293"/>
          </a:xfrm>
          <a:prstGeom prst="rect">
            <a:avLst/>
          </a:prstGeom>
          <a:noFill/>
        </p:spPr>
        <p:txBody>
          <a:bodyPr wrap="square" rtlCol="0">
            <a:spAutoFit/>
          </a:bodyPr>
          <a:lstStyle/>
          <a:p>
            <a:pPr>
              <a:lnSpc>
                <a:spcPct val="130000"/>
              </a:lnSpc>
            </a:pPr>
            <a:r>
              <a:rPr lang="en-US" dirty="0" smtClean="0">
                <a:solidFill>
                  <a:srgbClr val="000000"/>
                </a:solidFill>
                <a:latin typeface="Helvetica Light"/>
                <a:cs typeface="Helvetica Light"/>
              </a:rPr>
              <a:t>Standards</a:t>
            </a:r>
          </a:p>
          <a:p>
            <a:pPr>
              <a:lnSpc>
                <a:spcPct val="130000"/>
              </a:lnSpc>
            </a:pPr>
            <a:r>
              <a:rPr lang="en-US" sz="1400" dirty="0" smtClean="0">
                <a:solidFill>
                  <a:srgbClr val="000000"/>
                </a:solidFill>
                <a:latin typeface="Helvetica Light"/>
                <a:cs typeface="Helvetica Light"/>
              </a:rPr>
              <a:t>When you make contact with your agreement customer:</a:t>
            </a:r>
          </a:p>
          <a:p>
            <a:pPr marL="285750" indent="-285750">
              <a:lnSpc>
                <a:spcPct val="130000"/>
              </a:lnSpc>
              <a:buFont typeface="Arial"/>
              <a:buChar char="•"/>
            </a:pPr>
            <a:r>
              <a:rPr lang="en-US" sz="1400" dirty="0" smtClean="0">
                <a:solidFill>
                  <a:srgbClr val="000000"/>
                </a:solidFill>
                <a:latin typeface="Helvetica Light"/>
                <a:cs typeface="Helvetica Light"/>
              </a:rPr>
              <a:t>Set the appointment</a:t>
            </a:r>
          </a:p>
          <a:p>
            <a:pPr marL="285750" indent="-285750">
              <a:lnSpc>
                <a:spcPct val="130000"/>
              </a:lnSpc>
              <a:buFont typeface="Arial"/>
              <a:buChar char="•"/>
            </a:pPr>
            <a:r>
              <a:rPr lang="en-US" sz="1400" dirty="0" smtClean="0">
                <a:solidFill>
                  <a:srgbClr val="000000"/>
                </a:solidFill>
                <a:latin typeface="Helvetica Light"/>
                <a:cs typeface="Helvetica Light"/>
              </a:rPr>
              <a:t>Establish an agenda</a:t>
            </a:r>
          </a:p>
          <a:p>
            <a:pPr marL="285750" indent="-285750">
              <a:lnSpc>
                <a:spcPct val="130000"/>
              </a:lnSpc>
              <a:buFont typeface="Arial"/>
              <a:buChar char="•"/>
            </a:pPr>
            <a:r>
              <a:rPr lang="en-US" sz="1400" dirty="0">
                <a:solidFill>
                  <a:srgbClr val="000000"/>
                </a:solidFill>
                <a:latin typeface="Helvetica Light"/>
                <a:cs typeface="Helvetica Light"/>
              </a:rPr>
              <a:t>Email pre-service pack</a:t>
            </a:r>
          </a:p>
          <a:p>
            <a:pPr marL="285750" indent="-285750">
              <a:lnSpc>
                <a:spcPct val="130000"/>
              </a:lnSpc>
              <a:buFont typeface="Arial"/>
              <a:buChar char="•"/>
            </a:pPr>
            <a:r>
              <a:rPr lang="en-US" sz="1400" dirty="0">
                <a:solidFill>
                  <a:srgbClr val="000000"/>
                </a:solidFill>
                <a:latin typeface="Helvetica Light"/>
                <a:cs typeface="Helvetica Light"/>
              </a:rPr>
              <a:t>E mail/text/tweet 48 hr. reminder</a:t>
            </a:r>
          </a:p>
          <a:p>
            <a:pPr marL="285750" indent="-285750">
              <a:lnSpc>
                <a:spcPct val="130000"/>
              </a:lnSpc>
              <a:buFont typeface="Arial"/>
              <a:buChar char="•"/>
            </a:pPr>
            <a:r>
              <a:rPr lang="en-US" sz="1400" dirty="0">
                <a:solidFill>
                  <a:srgbClr val="000000"/>
                </a:solidFill>
                <a:latin typeface="Helvetica Light"/>
                <a:cs typeface="Helvetica Light"/>
              </a:rPr>
              <a:t>E mail/text/tweet 24 hr. reminder</a:t>
            </a:r>
          </a:p>
          <a:p>
            <a:pPr marL="285750" indent="-285750">
              <a:lnSpc>
                <a:spcPct val="130000"/>
              </a:lnSpc>
              <a:buFont typeface="Arial"/>
              <a:buChar char="•"/>
            </a:pPr>
            <a:r>
              <a:rPr lang="en-US" sz="1400" dirty="0">
                <a:solidFill>
                  <a:srgbClr val="000000"/>
                </a:solidFill>
                <a:latin typeface="Helvetica Light"/>
                <a:cs typeface="Helvetica Light"/>
              </a:rPr>
              <a:t>Monitor call to final disposition</a:t>
            </a:r>
          </a:p>
          <a:p>
            <a:pPr>
              <a:lnSpc>
                <a:spcPct val="130000"/>
              </a:lnSpc>
            </a:pPr>
            <a:endParaRPr lang="en-US" dirty="0" smtClean="0">
              <a:solidFill>
                <a:srgbClr val="000000"/>
              </a:solidFill>
              <a:latin typeface="Helvetica Light"/>
              <a:cs typeface="Helvetica Light"/>
            </a:endParaRPr>
          </a:p>
        </p:txBody>
      </p:sp>
      <p:pic>
        <p:nvPicPr>
          <p:cNvPr id="42" name="Picture 41"/>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20658495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817030" y="1680631"/>
            <a:ext cx="3365500" cy="3802579"/>
          </a:xfrm>
          <a:prstGeom prst="rect">
            <a:avLst/>
          </a:prstGeom>
          <a:noFill/>
        </p:spPr>
        <p:txBody>
          <a:bodyPr wrap="square" rtlCol="0">
            <a:spAutoFit/>
          </a:bodyPr>
          <a:lstStyle/>
          <a:p>
            <a:pPr>
              <a:lnSpc>
                <a:spcPct val="130000"/>
              </a:lnSpc>
            </a:pPr>
            <a:r>
              <a:rPr lang="en-US" dirty="0" smtClean="0">
                <a:latin typeface="Helvetica Light"/>
                <a:cs typeface="Helvetica Light"/>
              </a:rPr>
              <a:t>Set the Agenda</a:t>
            </a:r>
          </a:p>
          <a:p>
            <a:pPr marL="285750" indent="-285750">
              <a:lnSpc>
                <a:spcPct val="130000"/>
              </a:lnSpc>
              <a:buFont typeface="Arial"/>
              <a:buChar char="•"/>
            </a:pPr>
            <a:r>
              <a:rPr lang="en-US" sz="1400" dirty="0" smtClean="0">
                <a:latin typeface="Helvetica Light"/>
                <a:cs typeface="Helvetica Light"/>
              </a:rPr>
              <a:t>Commit to a date and window of time for arrival.</a:t>
            </a:r>
          </a:p>
          <a:p>
            <a:pPr marL="285750" indent="-285750">
              <a:lnSpc>
                <a:spcPct val="130000"/>
              </a:lnSpc>
              <a:buFont typeface="Arial"/>
              <a:buChar char="•"/>
            </a:pPr>
            <a:r>
              <a:rPr lang="en-US" sz="1400" dirty="0" smtClean="0">
                <a:latin typeface="Helvetica Light"/>
                <a:cs typeface="Helvetica Light"/>
              </a:rPr>
              <a:t>Explain how much time the average call usually takes.</a:t>
            </a:r>
          </a:p>
          <a:p>
            <a:pPr marL="285750" indent="-285750">
              <a:lnSpc>
                <a:spcPct val="130000"/>
              </a:lnSpc>
              <a:buFont typeface="Arial"/>
              <a:buChar char="•"/>
            </a:pPr>
            <a:r>
              <a:rPr lang="en-US" sz="1400" dirty="0" smtClean="0">
                <a:latin typeface="Helvetica Light"/>
                <a:cs typeface="Helvetica Light"/>
              </a:rPr>
              <a:t>Sell the person scheduled to perform the service</a:t>
            </a:r>
          </a:p>
          <a:p>
            <a:pPr marL="285750" indent="-285750">
              <a:lnSpc>
                <a:spcPct val="130000"/>
              </a:lnSpc>
              <a:buFont typeface="Arial"/>
              <a:buChar char="•"/>
            </a:pPr>
            <a:r>
              <a:rPr lang="en-US" sz="1400" dirty="0" smtClean="0">
                <a:latin typeface="Helvetica Light"/>
                <a:cs typeface="Helvetica Light"/>
              </a:rPr>
              <a:t>Gain permission to send them an e mail confirmation along with a pre service checklist for them to review.</a:t>
            </a:r>
          </a:p>
          <a:p>
            <a:pPr marL="285750" indent="-285750">
              <a:lnSpc>
                <a:spcPct val="130000"/>
              </a:lnSpc>
              <a:buFont typeface="Arial"/>
              <a:buChar char="•"/>
            </a:pPr>
            <a:r>
              <a:rPr lang="en-US" sz="1400" dirty="0" smtClean="0">
                <a:latin typeface="Helvetica Light"/>
                <a:cs typeface="Helvetica Light"/>
              </a:rPr>
              <a:t>Ask if there is anything else you can do for them at this time.</a:t>
            </a:r>
          </a:p>
          <a:p>
            <a:pPr marL="285750" indent="-285750">
              <a:lnSpc>
                <a:spcPct val="130000"/>
              </a:lnSpc>
              <a:buFont typeface="Arial"/>
              <a:buChar char="•"/>
            </a:pPr>
            <a:endParaRPr lang="en-US" sz="1400" dirty="0" smtClean="0">
              <a:latin typeface="Helvetica Light"/>
              <a:cs typeface="Helvetica Light"/>
            </a:endParaRPr>
          </a:p>
        </p:txBody>
      </p:sp>
      <p:sp>
        <p:nvSpPr>
          <p:cNvPr id="33" name="Rectangle 32"/>
          <p:cNvSpPr/>
          <p:nvPr/>
        </p:nvSpPr>
        <p:spPr>
          <a:xfrm>
            <a:off x="793081" y="238371"/>
            <a:ext cx="6754153" cy="461665"/>
          </a:xfrm>
          <a:prstGeom prst="rect">
            <a:avLst/>
          </a:prstGeom>
        </p:spPr>
        <p:txBody>
          <a:bodyPr wrap="square">
            <a:spAutoFit/>
          </a:bodyPr>
          <a:lstStyle/>
          <a:p>
            <a:r>
              <a:rPr lang="en-US" sz="2400" dirty="0" smtClean="0">
                <a:solidFill>
                  <a:srgbClr val="000000"/>
                </a:solidFill>
                <a:latin typeface="Helvetica Light"/>
                <a:cs typeface="Helvetica Light"/>
              </a:rPr>
              <a:t>The Role of a Customer Service Representative</a:t>
            </a:r>
            <a:endParaRPr lang="en-US" sz="800" dirty="0" smtClean="0">
              <a:solidFill>
                <a:srgbClr val="000000"/>
              </a:solidFill>
              <a:latin typeface="Helvetica Light"/>
              <a:cs typeface="Helvetica Light"/>
            </a:endParaRPr>
          </a:p>
        </p:txBody>
      </p:sp>
      <p:sp>
        <p:nvSpPr>
          <p:cNvPr id="34" name="Rectangle 33"/>
          <p:cNvSpPr/>
          <p:nvPr/>
        </p:nvSpPr>
        <p:spPr>
          <a:xfrm>
            <a:off x="820516" y="631471"/>
            <a:ext cx="8012252" cy="634020"/>
          </a:xfrm>
          <a:prstGeom prst="rect">
            <a:avLst/>
          </a:prstGeom>
        </p:spPr>
        <p:txBody>
          <a:bodyPr wrap="square">
            <a:spAutoFit/>
          </a:bodyPr>
          <a:lstStyle/>
          <a:p>
            <a:pPr marL="0" lvl="1" eaLnBrk="0" hangingPunct="0">
              <a:spcBef>
                <a:spcPct val="20000"/>
              </a:spcBef>
            </a:pPr>
            <a:r>
              <a:rPr lang="en-US" sz="1600" dirty="0" smtClean="0">
                <a:solidFill>
                  <a:srgbClr val="000000"/>
                </a:solidFill>
                <a:latin typeface="Helvetica Light"/>
                <a:cs typeface="Helvetica Light"/>
              </a:rPr>
              <a:t>Maintenance agreement</a:t>
            </a:r>
          </a:p>
          <a:p>
            <a:pPr marL="0" lvl="1" eaLnBrk="0" hangingPunct="0">
              <a:spcBef>
                <a:spcPct val="20000"/>
              </a:spcBef>
            </a:pPr>
            <a:r>
              <a:rPr lang="en-US" sz="1600" dirty="0">
                <a:solidFill>
                  <a:srgbClr val="000000"/>
                </a:solidFill>
                <a:latin typeface="Helvetica Light"/>
                <a:cs typeface="Helvetica Light"/>
              </a:rPr>
              <a:t>s</a:t>
            </a:r>
            <a:r>
              <a:rPr lang="en-US" sz="1600" dirty="0" smtClean="0">
                <a:solidFill>
                  <a:srgbClr val="000000"/>
                </a:solidFill>
                <a:latin typeface="Helvetica Light"/>
                <a:cs typeface="Helvetica Light"/>
              </a:rPr>
              <a:t>cheduling process</a:t>
            </a:r>
            <a:endParaRPr lang="en-US" sz="1600" dirty="0">
              <a:solidFill>
                <a:srgbClr val="000000"/>
              </a:solidFill>
              <a:latin typeface="Helvetica Light"/>
              <a:cs typeface="Helvetica Light"/>
            </a:endParaRPr>
          </a:p>
        </p:txBody>
      </p:sp>
      <p:sp>
        <p:nvSpPr>
          <p:cNvPr id="2" name="Oval 1"/>
          <p:cNvSpPr/>
          <p:nvPr/>
        </p:nvSpPr>
        <p:spPr>
          <a:xfrm>
            <a:off x="4383848"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Scheduling Agreements</a:t>
            </a:r>
            <a:endParaRPr lang="en-US" sz="1000" dirty="0">
              <a:solidFill>
                <a:srgbClr val="000000"/>
              </a:solidFill>
              <a:latin typeface="Helvetica Light"/>
              <a:cs typeface="Helvetica Light"/>
            </a:endParaRPr>
          </a:p>
        </p:txBody>
      </p:sp>
      <p:sp>
        <p:nvSpPr>
          <p:cNvPr id="8" name="Oval 7"/>
          <p:cNvSpPr/>
          <p:nvPr/>
        </p:nvSpPr>
        <p:spPr>
          <a:xfrm>
            <a:off x="6112936"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Focus where you can help</a:t>
            </a:r>
            <a:endParaRPr lang="en-US" sz="1200" dirty="0">
              <a:solidFill>
                <a:srgbClr val="000000"/>
              </a:solidFill>
              <a:latin typeface="Helvetica Light"/>
              <a:cs typeface="Helvetica Light"/>
            </a:endParaRPr>
          </a:p>
        </p:txBody>
      </p:sp>
      <p:sp>
        <p:nvSpPr>
          <p:cNvPr id="9" name="Oval 8"/>
          <p:cNvSpPr/>
          <p:nvPr/>
        </p:nvSpPr>
        <p:spPr>
          <a:xfrm>
            <a:off x="7742264"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Establish </a:t>
            </a:r>
            <a:r>
              <a:rPr lang="en-US" sz="1000" dirty="0">
                <a:solidFill>
                  <a:srgbClr val="000000"/>
                </a:solidFill>
                <a:latin typeface="Helvetica Light"/>
                <a:cs typeface="Helvetica Light"/>
              </a:rPr>
              <a:t>a</a:t>
            </a:r>
            <a:r>
              <a:rPr lang="en-US" sz="1000" dirty="0" smtClean="0">
                <a:solidFill>
                  <a:srgbClr val="000000"/>
                </a:solidFill>
                <a:latin typeface="Helvetica Light"/>
                <a:cs typeface="Helvetica Light"/>
              </a:rPr>
              <a:t> booked appointment goal</a:t>
            </a:r>
            <a:endParaRPr lang="en-US" sz="1000" dirty="0">
              <a:solidFill>
                <a:srgbClr val="000000"/>
              </a:solidFill>
              <a:latin typeface="Helvetica Light"/>
              <a:cs typeface="Helvetica Light"/>
            </a:endParaRPr>
          </a:p>
        </p:txBody>
      </p:sp>
      <p:sp>
        <p:nvSpPr>
          <p:cNvPr id="10" name="Oval 9"/>
          <p:cNvSpPr/>
          <p:nvPr/>
        </p:nvSpPr>
        <p:spPr>
          <a:xfrm>
            <a:off x="6112936"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Dedicate time to call</a:t>
            </a:r>
            <a:endParaRPr lang="en-US" sz="1200" dirty="0">
              <a:solidFill>
                <a:srgbClr val="000000"/>
              </a:solidFill>
              <a:latin typeface="Helvetica Light"/>
              <a:cs typeface="Helvetica Light"/>
            </a:endParaRPr>
          </a:p>
        </p:txBody>
      </p:sp>
      <p:sp>
        <p:nvSpPr>
          <p:cNvPr id="11" name="Oval 10"/>
          <p:cNvSpPr/>
          <p:nvPr/>
        </p:nvSpPr>
        <p:spPr>
          <a:xfrm>
            <a:off x="7742264"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Schedule </a:t>
            </a:r>
            <a:r>
              <a:rPr lang="en-US" sz="1000" dirty="0" smtClean="0">
                <a:solidFill>
                  <a:srgbClr val="000000"/>
                </a:solidFill>
                <a:latin typeface="Helvetica Light"/>
                <a:cs typeface="Helvetica Light"/>
              </a:rPr>
              <a:t> calls in close proximity </a:t>
            </a:r>
            <a:endParaRPr lang="en-US" sz="1000" dirty="0">
              <a:solidFill>
                <a:srgbClr val="000000"/>
              </a:solidFill>
              <a:latin typeface="Helvetica Light"/>
              <a:cs typeface="Helvetica Light"/>
            </a:endParaRPr>
          </a:p>
        </p:txBody>
      </p:sp>
      <p:sp>
        <p:nvSpPr>
          <p:cNvPr id="12" name="Oval 11"/>
          <p:cNvSpPr/>
          <p:nvPr/>
        </p:nvSpPr>
        <p:spPr>
          <a:xfrm>
            <a:off x="6110456"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Email pre-service pack</a:t>
            </a:r>
            <a:endParaRPr lang="en-US" sz="1200" dirty="0">
              <a:solidFill>
                <a:srgbClr val="000000"/>
              </a:solidFill>
              <a:latin typeface="Helvetica Light"/>
              <a:cs typeface="Helvetica Light"/>
            </a:endParaRPr>
          </a:p>
        </p:txBody>
      </p:sp>
      <p:sp>
        <p:nvSpPr>
          <p:cNvPr id="13" name="Oval 12"/>
          <p:cNvSpPr/>
          <p:nvPr/>
        </p:nvSpPr>
        <p:spPr>
          <a:xfrm>
            <a:off x="7742264"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rgbClr val="000000"/>
                </a:solidFill>
                <a:latin typeface="Helvetica Light"/>
                <a:cs typeface="Helvetica Light"/>
              </a:rPr>
              <a:t>E mail/text/tweet 48 hr. reminder</a:t>
            </a:r>
            <a:endParaRPr lang="en-US" sz="1050" dirty="0">
              <a:solidFill>
                <a:srgbClr val="000000"/>
              </a:solidFill>
              <a:latin typeface="Helvetica Light"/>
              <a:cs typeface="Helvetica Light"/>
            </a:endParaRPr>
          </a:p>
        </p:txBody>
      </p:sp>
      <p:sp>
        <p:nvSpPr>
          <p:cNvPr id="14" name="Oval 13"/>
          <p:cNvSpPr/>
          <p:nvPr/>
        </p:nvSpPr>
        <p:spPr>
          <a:xfrm>
            <a:off x="6092488" y="35886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48 hrs.</a:t>
            </a:r>
            <a:endParaRPr lang="en-US" sz="1000" dirty="0">
              <a:solidFill>
                <a:srgbClr val="000000"/>
              </a:solidFill>
              <a:latin typeface="Helvetica Light"/>
              <a:cs typeface="Helvetica Light"/>
            </a:endParaRPr>
          </a:p>
        </p:txBody>
      </p:sp>
      <p:sp>
        <p:nvSpPr>
          <p:cNvPr id="15" name="Oval 14"/>
          <p:cNvSpPr/>
          <p:nvPr/>
        </p:nvSpPr>
        <p:spPr>
          <a:xfrm>
            <a:off x="7747224" y="392901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 mail/text/tweet 24 hr. reminder</a:t>
            </a:r>
            <a:endParaRPr lang="en-US" sz="1000" dirty="0">
              <a:solidFill>
                <a:srgbClr val="000000"/>
              </a:solidFill>
              <a:latin typeface="Helvetica Light"/>
              <a:cs typeface="Helvetica Light"/>
            </a:endParaRPr>
          </a:p>
        </p:txBody>
      </p:sp>
      <p:sp>
        <p:nvSpPr>
          <p:cNvPr id="16" name="Oval 15"/>
          <p:cNvSpPr/>
          <p:nvPr/>
        </p:nvSpPr>
        <p:spPr>
          <a:xfrm>
            <a:off x="6097756"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smtClean="0">
              <a:solidFill>
                <a:srgbClr val="000000"/>
              </a:solidFill>
              <a:latin typeface="Helvetica Light"/>
              <a:cs typeface="Helvetica Light"/>
            </a:endParaRPr>
          </a:p>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72</a:t>
            </a:r>
          </a:p>
          <a:p>
            <a:pPr algn="ctr"/>
            <a:endParaRPr lang="en-US" sz="1000" dirty="0">
              <a:solidFill>
                <a:srgbClr val="000000"/>
              </a:solidFill>
              <a:latin typeface="Helvetica Light"/>
              <a:cs typeface="Helvetica Light"/>
            </a:endParaRPr>
          </a:p>
        </p:txBody>
      </p:sp>
      <p:sp>
        <p:nvSpPr>
          <p:cNvPr id="17" name="Oval 16"/>
          <p:cNvSpPr/>
          <p:nvPr/>
        </p:nvSpPr>
        <p:spPr>
          <a:xfrm>
            <a:off x="7744744" y="499907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Monitor </a:t>
            </a:r>
            <a:r>
              <a:rPr lang="en-US" sz="1000" dirty="0" smtClean="0">
                <a:solidFill>
                  <a:srgbClr val="000000"/>
                </a:solidFill>
                <a:latin typeface="Helvetica Light"/>
                <a:cs typeface="Helvetica Light"/>
              </a:rPr>
              <a:t>call to final disposition</a:t>
            </a:r>
            <a:endParaRPr lang="en-US" sz="1000" dirty="0">
              <a:solidFill>
                <a:srgbClr val="000000"/>
              </a:solidFill>
              <a:latin typeface="Helvetica Light"/>
              <a:cs typeface="Helvetica Light"/>
            </a:endParaRPr>
          </a:p>
        </p:txBody>
      </p:sp>
      <p:sp>
        <p:nvSpPr>
          <p:cNvPr id="18" name="Oval 17"/>
          <p:cNvSpPr/>
          <p:nvPr/>
        </p:nvSpPr>
        <p:spPr>
          <a:xfrm>
            <a:off x="6087528" y="60006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Email, tweet, text &amp; mail service notice</a:t>
            </a:r>
            <a:endParaRPr lang="en-US" sz="1000" dirty="0">
              <a:solidFill>
                <a:srgbClr val="000000"/>
              </a:solidFill>
              <a:latin typeface="Helvetica Light"/>
              <a:cs typeface="Helvetica Light"/>
            </a:endParaRPr>
          </a:p>
        </p:txBody>
      </p:sp>
      <p:sp>
        <p:nvSpPr>
          <p:cNvPr id="20" name="Oval 19"/>
          <p:cNvSpPr/>
          <p:nvPr/>
        </p:nvSpPr>
        <p:spPr>
          <a:xfrm>
            <a:off x="7742264" y="599813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Go to follow up process</a:t>
            </a:r>
            <a:endParaRPr lang="en-US" sz="1000" dirty="0">
              <a:solidFill>
                <a:srgbClr val="000000"/>
              </a:solidFill>
              <a:latin typeface="Helvetica Light"/>
              <a:cs typeface="Helvetica Light"/>
            </a:endParaRPr>
          </a:p>
        </p:txBody>
      </p:sp>
      <p:sp>
        <p:nvSpPr>
          <p:cNvPr id="4" name="Rectangle 3"/>
          <p:cNvSpPr/>
          <p:nvPr/>
        </p:nvSpPr>
        <p:spPr>
          <a:xfrm>
            <a:off x="4383849" y="28030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Contact:</a:t>
            </a:r>
          </a:p>
          <a:p>
            <a:r>
              <a:rPr lang="en-US" sz="1000" dirty="0" smtClean="0">
                <a:solidFill>
                  <a:srgbClr val="000000"/>
                </a:solidFill>
                <a:latin typeface="Helvetica Light"/>
                <a:cs typeface="Helvetica Light"/>
              </a:rPr>
              <a:t>Establish the appointment &amp;  agenda</a:t>
            </a:r>
            <a:endParaRPr lang="en-US" sz="1000" dirty="0">
              <a:solidFill>
                <a:srgbClr val="000000"/>
              </a:solidFill>
              <a:latin typeface="Helvetica Light"/>
              <a:cs typeface="Helvetica Light"/>
            </a:endParaRPr>
          </a:p>
        </p:txBody>
      </p:sp>
      <p:sp>
        <p:nvSpPr>
          <p:cNvPr id="24" name="Rectangle 23"/>
          <p:cNvSpPr/>
          <p:nvPr/>
        </p:nvSpPr>
        <p:spPr>
          <a:xfrm>
            <a:off x="4383848" y="3702520"/>
            <a:ext cx="1270054" cy="52485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Voicemail:</a:t>
            </a:r>
          </a:p>
          <a:p>
            <a:r>
              <a:rPr lang="en-US" sz="1000" dirty="0" smtClean="0">
                <a:solidFill>
                  <a:srgbClr val="000000"/>
                </a:solidFill>
                <a:latin typeface="Helvetica Light"/>
                <a:cs typeface="Helvetica Light"/>
              </a:rPr>
              <a:t>Leave a message</a:t>
            </a:r>
          </a:p>
          <a:p>
            <a:r>
              <a:rPr lang="en-US" sz="1000" dirty="0" smtClean="0">
                <a:solidFill>
                  <a:srgbClr val="000000"/>
                </a:solidFill>
                <a:latin typeface="Helvetica Light"/>
                <a:cs typeface="Helvetica Light"/>
              </a:rPr>
              <a:t>Email, tweet, text</a:t>
            </a:r>
            <a:endParaRPr lang="en-US" sz="1000" dirty="0">
              <a:solidFill>
                <a:srgbClr val="000000"/>
              </a:solidFill>
              <a:latin typeface="Helvetica Light"/>
              <a:cs typeface="Helvetica Light"/>
            </a:endParaRPr>
          </a:p>
        </p:txBody>
      </p:sp>
      <p:cxnSp>
        <p:nvCxnSpPr>
          <p:cNvPr id="27" name="Straight Arrow Connector 26"/>
          <p:cNvCxnSpPr>
            <a:stCxn id="8" idx="6"/>
            <a:endCxn id="9" idx="2"/>
          </p:cNvCxnSpPr>
          <p:nvPr/>
        </p:nvCxnSpPr>
        <p:spPr>
          <a:xfrm>
            <a:off x="7382990" y="123682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4"/>
            <a:endCxn id="11" idx="0"/>
          </p:cNvCxnSpPr>
          <p:nvPr/>
        </p:nvCxnSpPr>
        <p:spPr>
          <a:xfrm>
            <a:off x="8377291" y="1610902"/>
            <a:ext cx="0" cy="23387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2"/>
            <a:endCxn id="10" idx="6"/>
          </p:cNvCxnSpPr>
          <p:nvPr/>
        </p:nvCxnSpPr>
        <p:spPr>
          <a:xfrm flipH="1">
            <a:off x="7382990" y="221885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0" idx="2"/>
          </p:cNvCxnSpPr>
          <p:nvPr/>
        </p:nvCxnSpPr>
        <p:spPr>
          <a:xfrm flipH="1">
            <a:off x="5653903" y="2218857"/>
            <a:ext cx="459033" cy="5674"/>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3404916" y="2986011"/>
            <a:ext cx="1740416" cy="217455"/>
          </a:xfrm>
          <a:prstGeom prst="bentConnector3">
            <a:avLst>
              <a:gd name="adj1" fmla="val 380"/>
            </a:avLst>
          </a:prstGeom>
          <a:ln>
            <a:solidFill>
              <a:schemeClr val="tx1"/>
            </a:solidFill>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endCxn id="4" idx="1"/>
          </p:cNvCxnSpPr>
          <p:nvPr/>
        </p:nvCxnSpPr>
        <p:spPr>
          <a:xfrm>
            <a:off x="4166396" y="3142838"/>
            <a:ext cx="217453" cy="564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172746" y="3952247"/>
            <a:ext cx="217452" cy="2546"/>
          </a:xfrm>
          <a:prstGeom prst="straightConnector1">
            <a:avLst/>
          </a:prstGeom>
          <a:ln>
            <a:solidFill>
              <a:schemeClr val="tx1"/>
            </a:solidFill>
            <a:headEnd type="arrow"/>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 idx="3"/>
            <a:endCxn id="12" idx="2"/>
          </p:cNvCxnSpPr>
          <p:nvPr/>
        </p:nvCxnSpPr>
        <p:spPr>
          <a:xfrm>
            <a:off x="5653903" y="3148478"/>
            <a:ext cx="456553" cy="718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2" idx="6"/>
            <a:endCxn id="13" idx="2"/>
          </p:cNvCxnSpPr>
          <p:nvPr/>
        </p:nvCxnSpPr>
        <p:spPr>
          <a:xfrm>
            <a:off x="7380510" y="3155667"/>
            <a:ext cx="36175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4" idx="3"/>
            <a:endCxn id="14" idx="2"/>
          </p:cNvCxnSpPr>
          <p:nvPr/>
        </p:nvCxnSpPr>
        <p:spPr>
          <a:xfrm flipV="1">
            <a:off x="5653902" y="3962687"/>
            <a:ext cx="438586" cy="225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14" idx="4"/>
            <a:endCxn id="16" idx="0"/>
          </p:cNvCxnSpPr>
          <p:nvPr/>
        </p:nvCxnSpPr>
        <p:spPr>
          <a:xfrm>
            <a:off x="6727515" y="4336762"/>
            <a:ext cx="5268" cy="6623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5" idx="4"/>
          </p:cNvCxnSpPr>
          <p:nvPr/>
        </p:nvCxnSpPr>
        <p:spPr>
          <a:xfrm flipH="1">
            <a:off x="8379771" y="4677162"/>
            <a:ext cx="2480" cy="321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7" idx="4"/>
            <a:endCxn id="20" idx="0"/>
          </p:cNvCxnSpPr>
          <p:nvPr/>
        </p:nvCxnSpPr>
        <p:spPr>
          <a:xfrm flipH="1">
            <a:off x="8377291" y="5747222"/>
            <a:ext cx="2480" cy="250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6" idx="4"/>
            <a:endCxn id="18" idx="0"/>
          </p:cNvCxnSpPr>
          <p:nvPr/>
        </p:nvCxnSpPr>
        <p:spPr>
          <a:xfrm flipH="1">
            <a:off x="6722555" y="5747222"/>
            <a:ext cx="10228" cy="2534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endCxn id="15" idx="0"/>
          </p:cNvCxnSpPr>
          <p:nvPr/>
        </p:nvCxnSpPr>
        <p:spPr>
          <a:xfrm>
            <a:off x="8377291" y="3529742"/>
            <a:ext cx="4960" cy="39926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4383849" y="18759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Call your agreement customers</a:t>
            </a:r>
          </a:p>
        </p:txBody>
      </p:sp>
      <p:pic>
        <p:nvPicPr>
          <p:cNvPr id="42" name="Picture 41"/>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36308778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817030" y="1684861"/>
            <a:ext cx="3365500" cy="4362732"/>
          </a:xfrm>
          <a:prstGeom prst="rect">
            <a:avLst/>
          </a:prstGeom>
          <a:noFill/>
        </p:spPr>
        <p:txBody>
          <a:bodyPr wrap="square" rtlCol="0">
            <a:spAutoFit/>
          </a:bodyPr>
          <a:lstStyle/>
          <a:p>
            <a:pPr>
              <a:lnSpc>
                <a:spcPct val="130000"/>
              </a:lnSpc>
            </a:pPr>
            <a:r>
              <a:rPr lang="en-US" dirty="0" smtClean="0">
                <a:latin typeface="Helvetica Light"/>
                <a:cs typeface="Helvetica Light"/>
              </a:rPr>
              <a:t>Pre call e mail </a:t>
            </a:r>
            <a:endParaRPr lang="en-US" sz="1400" dirty="0">
              <a:latin typeface="Helvetica Light"/>
              <a:cs typeface="Helvetica Light"/>
            </a:endParaRPr>
          </a:p>
          <a:p>
            <a:pPr marL="285750" indent="-285750">
              <a:lnSpc>
                <a:spcPct val="130000"/>
              </a:lnSpc>
              <a:buFont typeface="Arial"/>
              <a:buChar char="•"/>
            </a:pPr>
            <a:r>
              <a:rPr lang="en-US" sz="1400" dirty="0" smtClean="0">
                <a:latin typeface="Helvetica Light"/>
                <a:cs typeface="Helvetica Light"/>
              </a:rPr>
              <a:t>Thank your customer</a:t>
            </a:r>
          </a:p>
          <a:p>
            <a:pPr marL="285750" indent="-285750">
              <a:lnSpc>
                <a:spcPct val="130000"/>
              </a:lnSpc>
              <a:buFont typeface="Arial"/>
              <a:buChar char="•"/>
            </a:pPr>
            <a:r>
              <a:rPr lang="en-US" sz="1400" dirty="0" smtClean="0">
                <a:latin typeface="Helvetica Light"/>
                <a:cs typeface="Helvetica Light"/>
              </a:rPr>
              <a:t>Estimated time of arrival</a:t>
            </a:r>
          </a:p>
          <a:p>
            <a:pPr marL="285750" indent="-285750">
              <a:lnSpc>
                <a:spcPct val="130000"/>
              </a:lnSpc>
              <a:buFont typeface="Arial"/>
              <a:buChar char="•"/>
            </a:pPr>
            <a:r>
              <a:rPr lang="en-US" sz="1400" dirty="0" smtClean="0">
                <a:latin typeface="Helvetica Light"/>
                <a:cs typeface="Helvetica Light"/>
              </a:rPr>
              <a:t>Include a profile of the Technician assigned to their call</a:t>
            </a:r>
          </a:p>
          <a:p>
            <a:pPr marL="285750" indent="-285750">
              <a:lnSpc>
                <a:spcPct val="130000"/>
              </a:lnSpc>
              <a:buFont typeface="Arial"/>
              <a:buChar char="•"/>
            </a:pPr>
            <a:r>
              <a:rPr lang="en-US" sz="1400" dirty="0" smtClean="0">
                <a:latin typeface="Helvetica Light"/>
                <a:cs typeface="Helvetica Light"/>
              </a:rPr>
              <a:t>Include a check </a:t>
            </a:r>
            <a:r>
              <a:rPr lang="en-US" sz="1400" dirty="0">
                <a:latin typeface="Helvetica Light"/>
                <a:cs typeface="Helvetica Light"/>
              </a:rPr>
              <a:t>l</a:t>
            </a:r>
            <a:r>
              <a:rPr lang="en-US" sz="1400" dirty="0" smtClean="0">
                <a:latin typeface="Helvetica Light"/>
                <a:cs typeface="Helvetica Light"/>
              </a:rPr>
              <a:t>ist of the top 12 issues found with HVAC systems today, direct them to check anything in common with the list and review it with the Technician when he/she arrives.</a:t>
            </a:r>
          </a:p>
          <a:p>
            <a:pPr>
              <a:lnSpc>
                <a:spcPct val="130000"/>
              </a:lnSpc>
            </a:pPr>
            <a:endParaRPr lang="en-US" sz="1400" dirty="0" smtClean="0">
              <a:latin typeface="Helvetica Light"/>
              <a:cs typeface="Helvetica Light"/>
            </a:endParaRPr>
          </a:p>
          <a:p>
            <a:pPr>
              <a:lnSpc>
                <a:spcPct val="130000"/>
              </a:lnSpc>
            </a:pPr>
            <a:endParaRPr lang="en-US" sz="1400" dirty="0" smtClean="0">
              <a:latin typeface="Helvetica Light"/>
              <a:cs typeface="Helvetica Light"/>
            </a:endParaRPr>
          </a:p>
          <a:p>
            <a:pPr marL="285750" indent="-285750">
              <a:lnSpc>
                <a:spcPct val="130000"/>
              </a:lnSpc>
              <a:buFont typeface="Arial"/>
              <a:buChar char="•"/>
            </a:pPr>
            <a:endParaRPr lang="en-US" sz="1400" dirty="0" smtClean="0">
              <a:latin typeface="Helvetica Light"/>
              <a:cs typeface="Helvetica Light"/>
            </a:endParaRPr>
          </a:p>
          <a:p>
            <a:pPr marL="285750" indent="-285750">
              <a:lnSpc>
                <a:spcPct val="130000"/>
              </a:lnSpc>
              <a:buFont typeface="Arial"/>
              <a:buChar char="•"/>
            </a:pPr>
            <a:endParaRPr lang="en-US" sz="1400" dirty="0" smtClean="0">
              <a:latin typeface="Helvetica Light"/>
              <a:cs typeface="Helvetica Light"/>
            </a:endParaRPr>
          </a:p>
        </p:txBody>
      </p:sp>
      <p:sp>
        <p:nvSpPr>
          <p:cNvPr id="33" name="Rectangle 32"/>
          <p:cNvSpPr/>
          <p:nvPr/>
        </p:nvSpPr>
        <p:spPr>
          <a:xfrm>
            <a:off x="793081" y="238371"/>
            <a:ext cx="6754153" cy="461665"/>
          </a:xfrm>
          <a:prstGeom prst="rect">
            <a:avLst/>
          </a:prstGeom>
        </p:spPr>
        <p:txBody>
          <a:bodyPr wrap="square">
            <a:spAutoFit/>
          </a:bodyPr>
          <a:lstStyle/>
          <a:p>
            <a:r>
              <a:rPr lang="en-US" sz="2400" dirty="0" smtClean="0">
                <a:solidFill>
                  <a:srgbClr val="000000"/>
                </a:solidFill>
                <a:latin typeface="Helvetica Light"/>
                <a:cs typeface="Helvetica Light"/>
              </a:rPr>
              <a:t>The Role of a Customer Service Representative</a:t>
            </a:r>
            <a:endParaRPr lang="en-US" sz="800" dirty="0" smtClean="0">
              <a:solidFill>
                <a:srgbClr val="000000"/>
              </a:solidFill>
              <a:latin typeface="Helvetica Light"/>
              <a:cs typeface="Helvetica Light"/>
            </a:endParaRPr>
          </a:p>
        </p:txBody>
      </p:sp>
      <p:sp>
        <p:nvSpPr>
          <p:cNvPr id="34" name="Rectangle 33"/>
          <p:cNvSpPr/>
          <p:nvPr/>
        </p:nvSpPr>
        <p:spPr>
          <a:xfrm>
            <a:off x="820516" y="631471"/>
            <a:ext cx="8012252" cy="634020"/>
          </a:xfrm>
          <a:prstGeom prst="rect">
            <a:avLst/>
          </a:prstGeom>
        </p:spPr>
        <p:txBody>
          <a:bodyPr wrap="square">
            <a:spAutoFit/>
          </a:bodyPr>
          <a:lstStyle/>
          <a:p>
            <a:pPr marL="0" lvl="1" eaLnBrk="0" hangingPunct="0">
              <a:spcBef>
                <a:spcPct val="20000"/>
              </a:spcBef>
            </a:pPr>
            <a:r>
              <a:rPr lang="en-US" sz="1600" dirty="0" smtClean="0">
                <a:solidFill>
                  <a:srgbClr val="000000"/>
                </a:solidFill>
                <a:latin typeface="Helvetica Light"/>
                <a:cs typeface="Helvetica Light"/>
              </a:rPr>
              <a:t>Maintenance agreement</a:t>
            </a:r>
          </a:p>
          <a:p>
            <a:pPr marL="0" lvl="1" eaLnBrk="0" hangingPunct="0">
              <a:spcBef>
                <a:spcPct val="20000"/>
              </a:spcBef>
            </a:pPr>
            <a:r>
              <a:rPr lang="en-US" sz="1600" dirty="0">
                <a:solidFill>
                  <a:srgbClr val="000000"/>
                </a:solidFill>
                <a:latin typeface="Helvetica Light"/>
                <a:cs typeface="Helvetica Light"/>
              </a:rPr>
              <a:t>s</a:t>
            </a:r>
            <a:r>
              <a:rPr lang="en-US" sz="1600" dirty="0" smtClean="0">
                <a:solidFill>
                  <a:srgbClr val="000000"/>
                </a:solidFill>
                <a:latin typeface="Helvetica Light"/>
                <a:cs typeface="Helvetica Light"/>
              </a:rPr>
              <a:t>cheduling process</a:t>
            </a:r>
            <a:endParaRPr lang="en-US" sz="1600" dirty="0">
              <a:solidFill>
                <a:srgbClr val="000000"/>
              </a:solidFill>
              <a:latin typeface="Helvetica Light"/>
              <a:cs typeface="Helvetica Light"/>
            </a:endParaRPr>
          </a:p>
        </p:txBody>
      </p:sp>
      <p:sp>
        <p:nvSpPr>
          <p:cNvPr id="2" name="Oval 1"/>
          <p:cNvSpPr/>
          <p:nvPr/>
        </p:nvSpPr>
        <p:spPr>
          <a:xfrm>
            <a:off x="4383848"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Scheduling Agreements</a:t>
            </a:r>
            <a:endParaRPr lang="en-US" sz="1000" dirty="0">
              <a:solidFill>
                <a:srgbClr val="000000"/>
              </a:solidFill>
              <a:latin typeface="Helvetica Light"/>
              <a:cs typeface="Helvetica Light"/>
            </a:endParaRPr>
          </a:p>
        </p:txBody>
      </p:sp>
      <p:sp>
        <p:nvSpPr>
          <p:cNvPr id="8" name="Oval 7"/>
          <p:cNvSpPr/>
          <p:nvPr/>
        </p:nvSpPr>
        <p:spPr>
          <a:xfrm>
            <a:off x="6112936"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Focus where you can help</a:t>
            </a:r>
            <a:endParaRPr lang="en-US" sz="1200" dirty="0">
              <a:solidFill>
                <a:srgbClr val="000000"/>
              </a:solidFill>
              <a:latin typeface="Helvetica Light"/>
              <a:cs typeface="Helvetica Light"/>
            </a:endParaRPr>
          </a:p>
        </p:txBody>
      </p:sp>
      <p:sp>
        <p:nvSpPr>
          <p:cNvPr id="9" name="Oval 8"/>
          <p:cNvSpPr/>
          <p:nvPr/>
        </p:nvSpPr>
        <p:spPr>
          <a:xfrm>
            <a:off x="7742264"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Establish </a:t>
            </a:r>
            <a:r>
              <a:rPr lang="en-US" sz="1000" dirty="0">
                <a:solidFill>
                  <a:srgbClr val="000000"/>
                </a:solidFill>
                <a:latin typeface="Helvetica Light"/>
                <a:cs typeface="Helvetica Light"/>
              </a:rPr>
              <a:t>a</a:t>
            </a:r>
            <a:r>
              <a:rPr lang="en-US" sz="1000" dirty="0" smtClean="0">
                <a:solidFill>
                  <a:srgbClr val="000000"/>
                </a:solidFill>
                <a:latin typeface="Helvetica Light"/>
                <a:cs typeface="Helvetica Light"/>
              </a:rPr>
              <a:t> booked appointment goal</a:t>
            </a:r>
            <a:endParaRPr lang="en-US" sz="1000" dirty="0">
              <a:solidFill>
                <a:srgbClr val="000000"/>
              </a:solidFill>
              <a:latin typeface="Helvetica Light"/>
              <a:cs typeface="Helvetica Light"/>
            </a:endParaRPr>
          </a:p>
        </p:txBody>
      </p:sp>
      <p:sp>
        <p:nvSpPr>
          <p:cNvPr id="10" name="Oval 9"/>
          <p:cNvSpPr/>
          <p:nvPr/>
        </p:nvSpPr>
        <p:spPr>
          <a:xfrm>
            <a:off x="6112936"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Dedicate time to call</a:t>
            </a:r>
            <a:endParaRPr lang="en-US" sz="1200" dirty="0">
              <a:solidFill>
                <a:srgbClr val="000000"/>
              </a:solidFill>
              <a:latin typeface="Helvetica Light"/>
              <a:cs typeface="Helvetica Light"/>
            </a:endParaRPr>
          </a:p>
        </p:txBody>
      </p:sp>
      <p:sp>
        <p:nvSpPr>
          <p:cNvPr id="11" name="Oval 10"/>
          <p:cNvSpPr/>
          <p:nvPr/>
        </p:nvSpPr>
        <p:spPr>
          <a:xfrm>
            <a:off x="7742264"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Schedule </a:t>
            </a:r>
            <a:r>
              <a:rPr lang="en-US" sz="1000" dirty="0" smtClean="0">
                <a:solidFill>
                  <a:srgbClr val="000000"/>
                </a:solidFill>
                <a:latin typeface="Helvetica Light"/>
                <a:cs typeface="Helvetica Light"/>
              </a:rPr>
              <a:t> calls in close proximity </a:t>
            </a:r>
            <a:endParaRPr lang="en-US" sz="1000" dirty="0">
              <a:solidFill>
                <a:srgbClr val="000000"/>
              </a:solidFill>
              <a:latin typeface="Helvetica Light"/>
              <a:cs typeface="Helvetica Light"/>
            </a:endParaRPr>
          </a:p>
        </p:txBody>
      </p:sp>
      <p:sp>
        <p:nvSpPr>
          <p:cNvPr id="12" name="Oval 11"/>
          <p:cNvSpPr/>
          <p:nvPr/>
        </p:nvSpPr>
        <p:spPr>
          <a:xfrm>
            <a:off x="6110456"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Email pre-service pack</a:t>
            </a:r>
            <a:endParaRPr lang="en-US" sz="1200" dirty="0">
              <a:solidFill>
                <a:srgbClr val="000000"/>
              </a:solidFill>
              <a:latin typeface="Helvetica Light"/>
              <a:cs typeface="Helvetica Light"/>
            </a:endParaRPr>
          </a:p>
        </p:txBody>
      </p:sp>
      <p:sp>
        <p:nvSpPr>
          <p:cNvPr id="13" name="Oval 12"/>
          <p:cNvSpPr/>
          <p:nvPr/>
        </p:nvSpPr>
        <p:spPr>
          <a:xfrm>
            <a:off x="7742264"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rgbClr val="000000"/>
                </a:solidFill>
                <a:latin typeface="Helvetica Light"/>
                <a:cs typeface="Helvetica Light"/>
              </a:rPr>
              <a:t>E mail/text/tweet 48 hr. reminder</a:t>
            </a:r>
            <a:endParaRPr lang="en-US" sz="1050" dirty="0">
              <a:solidFill>
                <a:srgbClr val="000000"/>
              </a:solidFill>
              <a:latin typeface="Helvetica Light"/>
              <a:cs typeface="Helvetica Light"/>
            </a:endParaRPr>
          </a:p>
        </p:txBody>
      </p:sp>
      <p:sp>
        <p:nvSpPr>
          <p:cNvPr id="14" name="Oval 13"/>
          <p:cNvSpPr/>
          <p:nvPr/>
        </p:nvSpPr>
        <p:spPr>
          <a:xfrm>
            <a:off x="6092488" y="35886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48 hrs.</a:t>
            </a:r>
            <a:endParaRPr lang="en-US" sz="1000" dirty="0">
              <a:solidFill>
                <a:srgbClr val="000000"/>
              </a:solidFill>
              <a:latin typeface="Helvetica Light"/>
              <a:cs typeface="Helvetica Light"/>
            </a:endParaRPr>
          </a:p>
        </p:txBody>
      </p:sp>
      <p:sp>
        <p:nvSpPr>
          <p:cNvPr id="15" name="Oval 14"/>
          <p:cNvSpPr/>
          <p:nvPr/>
        </p:nvSpPr>
        <p:spPr>
          <a:xfrm>
            <a:off x="7747224" y="392901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 mail/text/tweet 24 hr. reminder</a:t>
            </a:r>
            <a:endParaRPr lang="en-US" sz="1000" dirty="0">
              <a:solidFill>
                <a:srgbClr val="000000"/>
              </a:solidFill>
              <a:latin typeface="Helvetica Light"/>
              <a:cs typeface="Helvetica Light"/>
            </a:endParaRPr>
          </a:p>
        </p:txBody>
      </p:sp>
      <p:sp>
        <p:nvSpPr>
          <p:cNvPr id="16" name="Oval 15"/>
          <p:cNvSpPr/>
          <p:nvPr/>
        </p:nvSpPr>
        <p:spPr>
          <a:xfrm>
            <a:off x="6097756"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smtClean="0">
              <a:solidFill>
                <a:srgbClr val="000000"/>
              </a:solidFill>
              <a:latin typeface="Helvetica Light"/>
              <a:cs typeface="Helvetica Light"/>
            </a:endParaRPr>
          </a:p>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72</a:t>
            </a:r>
          </a:p>
          <a:p>
            <a:pPr algn="ctr"/>
            <a:endParaRPr lang="en-US" sz="1000" dirty="0">
              <a:solidFill>
                <a:srgbClr val="000000"/>
              </a:solidFill>
              <a:latin typeface="Helvetica Light"/>
              <a:cs typeface="Helvetica Light"/>
            </a:endParaRPr>
          </a:p>
        </p:txBody>
      </p:sp>
      <p:sp>
        <p:nvSpPr>
          <p:cNvPr id="17" name="Oval 16"/>
          <p:cNvSpPr/>
          <p:nvPr/>
        </p:nvSpPr>
        <p:spPr>
          <a:xfrm>
            <a:off x="7744744" y="499907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Monitor </a:t>
            </a:r>
            <a:r>
              <a:rPr lang="en-US" sz="1000" dirty="0" smtClean="0">
                <a:solidFill>
                  <a:srgbClr val="000000"/>
                </a:solidFill>
                <a:latin typeface="Helvetica Light"/>
                <a:cs typeface="Helvetica Light"/>
              </a:rPr>
              <a:t>call to final disposition</a:t>
            </a:r>
            <a:endParaRPr lang="en-US" sz="1000" dirty="0">
              <a:solidFill>
                <a:srgbClr val="000000"/>
              </a:solidFill>
              <a:latin typeface="Helvetica Light"/>
              <a:cs typeface="Helvetica Light"/>
            </a:endParaRPr>
          </a:p>
        </p:txBody>
      </p:sp>
      <p:sp>
        <p:nvSpPr>
          <p:cNvPr id="18" name="Oval 17"/>
          <p:cNvSpPr/>
          <p:nvPr/>
        </p:nvSpPr>
        <p:spPr>
          <a:xfrm>
            <a:off x="6087528" y="60006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Email, tweet, text &amp; mail service notice</a:t>
            </a:r>
            <a:endParaRPr lang="en-US" sz="1000" dirty="0">
              <a:solidFill>
                <a:srgbClr val="000000"/>
              </a:solidFill>
              <a:latin typeface="Helvetica Light"/>
              <a:cs typeface="Helvetica Light"/>
            </a:endParaRPr>
          </a:p>
        </p:txBody>
      </p:sp>
      <p:sp>
        <p:nvSpPr>
          <p:cNvPr id="20" name="Oval 19"/>
          <p:cNvSpPr/>
          <p:nvPr/>
        </p:nvSpPr>
        <p:spPr>
          <a:xfrm>
            <a:off x="7742264" y="599813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Go to follow up process</a:t>
            </a:r>
            <a:endParaRPr lang="en-US" sz="1000" dirty="0">
              <a:solidFill>
                <a:srgbClr val="000000"/>
              </a:solidFill>
              <a:latin typeface="Helvetica Light"/>
              <a:cs typeface="Helvetica Light"/>
            </a:endParaRPr>
          </a:p>
        </p:txBody>
      </p:sp>
      <p:sp>
        <p:nvSpPr>
          <p:cNvPr id="4" name="Rectangle 3"/>
          <p:cNvSpPr/>
          <p:nvPr/>
        </p:nvSpPr>
        <p:spPr>
          <a:xfrm>
            <a:off x="4383849" y="28030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Contact:</a:t>
            </a:r>
          </a:p>
          <a:p>
            <a:r>
              <a:rPr lang="en-US" sz="1000" dirty="0" smtClean="0">
                <a:solidFill>
                  <a:srgbClr val="000000"/>
                </a:solidFill>
                <a:latin typeface="Helvetica Light"/>
                <a:cs typeface="Helvetica Light"/>
              </a:rPr>
              <a:t>Establish the appointment &amp;  agenda</a:t>
            </a:r>
            <a:endParaRPr lang="en-US" sz="1000" dirty="0">
              <a:solidFill>
                <a:srgbClr val="000000"/>
              </a:solidFill>
              <a:latin typeface="Helvetica Light"/>
              <a:cs typeface="Helvetica Light"/>
            </a:endParaRPr>
          </a:p>
        </p:txBody>
      </p:sp>
      <p:sp>
        <p:nvSpPr>
          <p:cNvPr id="24" name="Rectangle 23"/>
          <p:cNvSpPr/>
          <p:nvPr/>
        </p:nvSpPr>
        <p:spPr>
          <a:xfrm>
            <a:off x="4383848" y="3702520"/>
            <a:ext cx="1270054" cy="52485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Voicemail:</a:t>
            </a:r>
          </a:p>
          <a:p>
            <a:r>
              <a:rPr lang="en-US" sz="1000" dirty="0" smtClean="0">
                <a:solidFill>
                  <a:srgbClr val="000000"/>
                </a:solidFill>
                <a:latin typeface="Helvetica Light"/>
                <a:cs typeface="Helvetica Light"/>
              </a:rPr>
              <a:t>Leave a message</a:t>
            </a:r>
          </a:p>
          <a:p>
            <a:r>
              <a:rPr lang="en-US" sz="1000" dirty="0" smtClean="0">
                <a:solidFill>
                  <a:srgbClr val="000000"/>
                </a:solidFill>
                <a:latin typeface="Helvetica Light"/>
                <a:cs typeface="Helvetica Light"/>
              </a:rPr>
              <a:t>Email, tweet, text</a:t>
            </a:r>
            <a:endParaRPr lang="en-US" sz="1000" dirty="0">
              <a:solidFill>
                <a:srgbClr val="000000"/>
              </a:solidFill>
              <a:latin typeface="Helvetica Light"/>
              <a:cs typeface="Helvetica Light"/>
            </a:endParaRPr>
          </a:p>
        </p:txBody>
      </p:sp>
      <p:cxnSp>
        <p:nvCxnSpPr>
          <p:cNvPr id="27" name="Straight Arrow Connector 26"/>
          <p:cNvCxnSpPr>
            <a:stCxn id="8" idx="6"/>
            <a:endCxn id="9" idx="2"/>
          </p:cNvCxnSpPr>
          <p:nvPr/>
        </p:nvCxnSpPr>
        <p:spPr>
          <a:xfrm>
            <a:off x="7382990" y="123682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4"/>
            <a:endCxn id="11" idx="0"/>
          </p:cNvCxnSpPr>
          <p:nvPr/>
        </p:nvCxnSpPr>
        <p:spPr>
          <a:xfrm>
            <a:off x="8377291" y="1610902"/>
            <a:ext cx="0" cy="23387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2"/>
            <a:endCxn id="10" idx="6"/>
          </p:cNvCxnSpPr>
          <p:nvPr/>
        </p:nvCxnSpPr>
        <p:spPr>
          <a:xfrm flipH="1">
            <a:off x="7382990" y="221885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0" idx="2"/>
          </p:cNvCxnSpPr>
          <p:nvPr/>
        </p:nvCxnSpPr>
        <p:spPr>
          <a:xfrm flipH="1">
            <a:off x="5653903" y="2218857"/>
            <a:ext cx="459033" cy="5674"/>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3404916" y="2986011"/>
            <a:ext cx="1740416" cy="217455"/>
          </a:xfrm>
          <a:prstGeom prst="bentConnector3">
            <a:avLst>
              <a:gd name="adj1" fmla="val 380"/>
            </a:avLst>
          </a:prstGeom>
          <a:ln>
            <a:solidFill>
              <a:schemeClr val="tx1"/>
            </a:solidFill>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endCxn id="4" idx="1"/>
          </p:cNvCxnSpPr>
          <p:nvPr/>
        </p:nvCxnSpPr>
        <p:spPr>
          <a:xfrm>
            <a:off x="4166396" y="3142838"/>
            <a:ext cx="217453" cy="564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172746" y="3952247"/>
            <a:ext cx="217452" cy="2546"/>
          </a:xfrm>
          <a:prstGeom prst="straightConnector1">
            <a:avLst/>
          </a:prstGeom>
          <a:ln>
            <a:solidFill>
              <a:schemeClr val="tx1"/>
            </a:solidFill>
            <a:headEnd type="arrow"/>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 idx="3"/>
            <a:endCxn id="12" idx="2"/>
          </p:cNvCxnSpPr>
          <p:nvPr/>
        </p:nvCxnSpPr>
        <p:spPr>
          <a:xfrm>
            <a:off x="5653903" y="3148478"/>
            <a:ext cx="456553" cy="718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2" idx="6"/>
            <a:endCxn id="13" idx="2"/>
          </p:cNvCxnSpPr>
          <p:nvPr/>
        </p:nvCxnSpPr>
        <p:spPr>
          <a:xfrm>
            <a:off x="7380510" y="3155667"/>
            <a:ext cx="36175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4" idx="3"/>
            <a:endCxn id="14" idx="2"/>
          </p:cNvCxnSpPr>
          <p:nvPr/>
        </p:nvCxnSpPr>
        <p:spPr>
          <a:xfrm flipV="1">
            <a:off x="5653902" y="3962687"/>
            <a:ext cx="438586" cy="225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14" idx="4"/>
            <a:endCxn id="16" idx="0"/>
          </p:cNvCxnSpPr>
          <p:nvPr/>
        </p:nvCxnSpPr>
        <p:spPr>
          <a:xfrm>
            <a:off x="6727515" y="4336762"/>
            <a:ext cx="5268" cy="6623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5" idx="4"/>
          </p:cNvCxnSpPr>
          <p:nvPr/>
        </p:nvCxnSpPr>
        <p:spPr>
          <a:xfrm flipH="1">
            <a:off x="8379771" y="4677162"/>
            <a:ext cx="2480" cy="321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7" idx="4"/>
            <a:endCxn id="20" idx="0"/>
          </p:cNvCxnSpPr>
          <p:nvPr/>
        </p:nvCxnSpPr>
        <p:spPr>
          <a:xfrm flipH="1">
            <a:off x="8377291" y="5747222"/>
            <a:ext cx="2480" cy="250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6" idx="4"/>
            <a:endCxn id="18" idx="0"/>
          </p:cNvCxnSpPr>
          <p:nvPr/>
        </p:nvCxnSpPr>
        <p:spPr>
          <a:xfrm flipH="1">
            <a:off x="6722555" y="5747222"/>
            <a:ext cx="10228" cy="2534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endCxn id="15" idx="0"/>
          </p:cNvCxnSpPr>
          <p:nvPr/>
        </p:nvCxnSpPr>
        <p:spPr>
          <a:xfrm>
            <a:off x="8377291" y="3529742"/>
            <a:ext cx="4960" cy="39926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4383849" y="18759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Call your agreement customers</a:t>
            </a:r>
          </a:p>
        </p:txBody>
      </p:sp>
      <p:pic>
        <p:nvPicPr>
          <p:cNvPr id="42" name="Picture 41"/>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162651437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817030" y="1684861"/>
            <a:ext cx="3365500" cy="2122119"/>
          </a:xfrm>
          <a:prstGeom prst="rect">
            <a:avLst/>
          </a:prstGeom>
          <a:noFill/>
        </p:spPr>
        <p:txBody>
          <a:bodyPr wrap="square" rtlCol="0">
            <a:spAutoFit/>
          </a:bodyPr>
          <a:lstStyle/>
          <a:p>
            <a:pPr>
              <a:lnSpc>
                <a:spcPct val="130000"/>
              </a:lnSpc>
            </a:pPr>
            <a:r>
              <a:rPr lang="en-US" dirty="0" smtClean="0">
                <a:latin typeface="Helvetica Light"/>
                <a:cs typeface="Helvetica Light"/>
              </a:rPr>
              <a:t>Moments of truth</a:t>
            </a:r>
            <a:endParaRPr lang="en-US" sz="1400" dirty="0">
              <a:latin typeface="Helvetica Light"/>
              <a:cs typeface="Helvetica Light"/>
            </a:endParaRPr>
          </a:p>
          <a:p>
            <a:pPr>
              <a:lnSpc>
                <a:spcPct val="130000"/>
              </a:lnSpc>
            </a:pPr>
            <a:r>
              <a:rPr lang="en-US" sz="1400" dirty="0" smtClean="0">
                <a:latin typeface="Helvetica Light"/>
                <a:cs typeface="Helvetica Light"/>
              </a:rPr>
              <a:t>Monitor calls to final disposition</a:t>
            </a:r>
          </a:p>
          <a:p>
            <a:pPr>
              <a:lnSpc>
                <a:spcPct val="130000"/>
              </a:lnSpc>
            </a:pPr>
            <a:r>
              <a:rPr lang="en-US" sz="1400" dirty="0" smtClean="0">
                <a:latin typeface="Helvetica Light"/>
                <a:cs typeface="Helvetica Light"/>
              </a:rPr>
              <a:t>Follow the follow up process</a:t>
            </a:r>
          </a:p>
          <a:p>
            <a:pPr>
              <a:lnSpc>
                <a:spcPct val="130000"/>
              </a:lnSpc>
            </a:pPr>
            <a:r>
              <a:rPr lang="en-US" sz="1400" dirty="0" smtClean="0">
                <a:latin typeface="Helvetica Light"/>
                <a:cs typeface="Helvetica Light"/>
              </a:rPr>
              <a:t>Influence positive moments of truth</a:t>
            </a:r>
          </a:p>
          <a:p>
            <a:pPr>
              <a:lnSpc>
                <a:spcPct val="130000"/>
              </a:lnSpc>
            </a:pPr>
            <a:endParaRPr lang="en-US" sz="1400" dirty="0" smtClean="0">
              <a:latin typeface="Helvetica Light"/>
              <a:cs typeface="Helvetica Light"/>
            </a:endParaRPr>
          </a:p>
          <a:p>
            <a:pPr marL="285750" indent="-285750">
              <a:lnSpc>
                <a:spcPct val="130000"/>
              </a:lnSpc>
              <a:buFont typeface="Arial"/>
              <a:buChar char="•"/>
            </a:pPr>
            <a:endParaRPr lang="en-US" sz="1400" dirty="0" smtClean="0">
              <a:latin typeface="Helvetica Light"/>
              <a:cs typeface="Helvetica Light"/>
            </a:endParaRPr>
          </a:p>
          <a:p>
            <a:pPr marL="285750" indent="-285750">
              <a:lnSpc>
                <a:spcPct val="130000"/>
              </a:lnSpc>
              <a:buFont typeface="Arial"/>
              <a:buChar char="•"/>
            </a:pPr>
            <a:endParaRPr lang="en-US" sz="1400" dirty="0" smtClean="0">
              <a:latin typeface="Helvetica Light"/>
              <a:cs typeface="Helvetica Light"/>
            </a:endParaRPr>
          </a:p>
        </p:txBody>
      </p:sp>
      <p:sp>
        <p:nvSpPr>
          <p:cNvPr id="33" name="Rectangle 32"/>
          <p:cNvSpPr/>
          <p:nvPr/>
        </p:nvSpPr>
        <p:spPr>
          <a:xfrm>
            <a:off x="793081" y="238371"/>
            <a:ext cx="6754153" cy="461665"/>
          </a:xfrm>
          <a:prstGeom prst="rect">
            <a:avLst/>
          </a:prstGeom>
        </p:spPr>
        <p:txBody>
          <a:bodyPr wrap="square">
            <a:spAutoFit/>
          </a:bodyPr>
          <a:lstStyle/>
          <a:p>
            <a:r>
              <a:rPr lang="en-US" sz="2400" dirty="0" smtClean="0">
                <a:solidFill>
                  <a:srgbClr val="000000"/>
                </a:solidFill>
                <a:latin typeface="Helvetica Light"/>
                <a:cs typeface="Helvetica Light"/>
              </a:rPr>
              <a:t>The Role of a Customer Service Representative</a:t>
            </a:r>
            <a:endParaRPr lang="en-US" sz="800" dirty="0" smtClean="0">
              <a:solidFill>
                <a:srgbClr val="000000"/>
              </a:solidFill>
              <a:latin typeface="Helvetica Light"/>
              <a:cs typeface="Helvetica Light"/>
            </a:endParaRPr>
          </a:p>
        </p:txBody>
      </p:sp>
      <p:sp>
        <p:nvSpPr>
          <p:cNvPr id="34" name="Rectangle 33"/>
          <p:cNvSpPr/>
          <p:nvPr/>
        </p:nvSpPr>
        <p:spPr>
          <a:xfrm>
            <a:off x="820516" y="631471"/>
            <a:ext cx="8012252" cy="634020"/>
          </a:xfrm>
          <a:prstGeom prst="rect">
            <a:avLst/>
          </a:prstGeom>
        </p:spPr>
        <p:txBody>
          <a:bodyPr wrap="square">
            <a:spAutoFit/>
          </a:bodyPr>
          <a:lstStyle/>
          <a:p>
            <a:pPr marL="0" lvl="1" eaLnBrk="0" hangingPunct="0">
              <a:spcBef>
                <a:spcPct val="20000"/>
              </a:spcBef>
            </a:pPr>
            <a:r>
              <a:rPr lang="en-US" sz="1600" dirty="0" smtClean="0">
                <a:solidFill>
                  <a:srgbClr val="000000"/>
                </a:solidFill>
                <a:latin typeface="Helvetica Light"/>
                <a:cs typeface="Helvetica Light"/>
              </a:rPr>
              <a:t>Maintenance agreement</a:t>
            </a:r>
          </a:p>
          <a:p>
            <a:pPr marL="0" lvl="1" eaLnBrk="0" hangingPunct="0">
              <a:spcBef>
                <a:spcPct val="20000"/>
              </a:spcBef>
            </a:pPr>
            <a:r>
              <a:rPr lang="en-US" sz="1600" dirty="0">
                <a:solidFill>
                  <a:srgbClr val="000000"/>
                </a:solidFill>
                <a:latin typeface="Helvetica Light"/>
                <a:cs typeface="Helvetica Light"/>
              </a:rPr>
              <a:t>s</a:t>
            </a:r>
            <a:r>
              <a:rPr lang="en-US" sz="1600" dirty="0" smtClean="0">
                <a:solidFill>
                  <a:srgbClr val="000000"/>
                </a:solidFill>
                <a:latin typeface="Helvetica Light"/>
                <a:cs typeface="Helvetica Light"/>
              </a:rPr>
              <a:t>cheduling process</a:t>
            </a:r>
            <a:endParaRPr lang="en-US" sz="1600" dirty="0">
              <a:solidFill>
                <a:srgbClr val="000000"/>
              </a:solidFill>
              <a:latin typeface="Helvetica Light"/>
              <a:cs typeface="Helvetica Light"/>
            </a:endParaRPr>
          </a:p>
        </p:txBody>
      </p:sp>
      <p:sp>
        <p:nvSpPr>
          <p:cNvPr id="2" name="Oval 1"/>
          <p:cNvSpPr/>
          <p:nvPr/>
        </p:nvSpPr>
        <p:spPr>
          <a:xfrm>
            <a:off x="4383848"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Scheduling Agreements</a:t>
            </a:r>
            <a:endParaRPr lang="en-US" sz="1000" dirty="0">
              <a:solidFill>
                <a:srgbClr val="000000"/>
              </a:solidFill>
              <a:latin typeface="Helvetica Light"/>
              <a:cs typeface="Helvetica Light"/>
            </a:endParaRPr>
          </a:p>
        </p:txBody>
      </p:sp>
      <p:sp>
        <p:nvSpPr>
          <p:cNvPr id="8" name="Oval 7"/>
          <p:cNvSpPr/>
          <p:nvPr/>
        </p:nvSpPr>
        <p:spPr>
          <a:xfrm>
            <a:off x="6112936"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Focus where you can help</a:t>
            </a:r>
            <a:endParaRPr lang="en-US" sz="1200" dirty="0">
              <a:solidFill>
                <a:srgbClr val="000000"/>
              </a:solidFill>
              <a:latin typeface="Helvetica Light"/>
              <a:cs typeface="Helvetica Light"/>
            </a:endParaRPr>
          </a:p>
        </p:txBody>
      </p:sp>
      <p:sp>
        <p:nvSpPr>
          <p:cNvPr id="9" name="Oval 8"/>
          <p:cNvSpPr/>
          <p:nvPr/>
        </p:nvSpPr>
        <p:spPr>
          <a:xfrm>
            <a:off x="7742264"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Establish </a:t>
            </a:r>
            <a:r>
              <a:rPr lang="en-US" sz="1000" dirty="0">
                <a:solidFill>
                  <a:srgbClr val="000000"/>
                </a:solidFill>
                <a:latin typeface="Helvetica Light"/>
                <a:cs typeface="Helvetica Light"/>
              </a:rPr>
              <a:t>a</a:t>
            </a:r>
            <a:r>
              <a:rPr lang="en-US" sz="1000" dirty="0" smtClean="0">
                <a:solidFill>
                  <a:srgbClr val="000000"/>
                </a:solidFill>
                <a:latin typeface="Helvetica Light"/>
                <a:cs typeface="Helvetica Light"/>
              </a:rPr>
              <a:t> booked appointment goal</a:t>
            </a:r>
            <a:endParaRPr lang="en-US" sz="1000" dirty="0">
              <a:solidFill>
                <a:srgbClr val="000000"/>
              </a:solidFill>
              <a:latin typeface="Helvetica Light"/>
              <a:cs typeface="Helvetica Light"/>
            </a:endParaRPr>
          </a:p>
        </p:txBody>
      </p:sp>
      <p:sp>
        <p:nvSpPr>
          <p:cNvPr id="10" name="Oval 9"/>
          <p:cNvSpPr/>
          <p:nvPr/>
        </p:nvSpPr>
        <p:spPr>
          <a:xfrm>
            <a:off x="6112936"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Dedicate time to call</a:t>
            </a:r>
            <a:endParaRPr lang="en-US" sz="1200" dirty="0">
              <a:solidFill>
                <a:srgbClr val="000000"/>
              </a:solidFill>
              <a:latin typeface="Helvetica Light"/>
              <a:cs typeface="Helvetica Light"/>
            </a:endParaRPr>
          </a:p>
        </p:txBody>
      </p:sp>
      <p:sp>
        <p:nvSpPr>
          <p:cNvPr id="11" name="Oval 10"/>
          <p:cNvSpPr/>
          <p:nvPr/>
        </p:nvSpPr>
        <p:spPr>
          <a:xfrm>
            <a:off x="7742264"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Schedule </a:t>
            </a:r>
            <a:r>
              <a:rPr lang="en-US" sz="1000" dirty="0" smtClean="0">
                <a:solidFill>
                  <a:srgbClr val="000000"/>
                </a:solidFill>
                <a:latin typeface="Helvetica Light"/>
                <a:cs typeface="Helvetica Light"/>
              </a:rPr>
              <a:t> calls in close proximity </a:t>
            </a:r>
            <a:endParaRPr lang="en-US" sz="1000" dirty="0">
              <a:solidFill>
                <a:srgbClr val="000000"/>
              </a:solidFill>
              <a:latin typeface="Helvetica Light"/>
              <a:cs typeface="Helvetica Light"/>
            </a:endParaRPr>
          </a:p>
        </p:txBody>
      </p:sp>
      <p:sp>
        <p:nvSpPr>
          <p:cNvPr id="12" name="Oval 11"/>
          <p:cNvSpPr/>
          <p:nvPr/>
        </p:nvSpPr>
        <p:spPr>
          <a:xfrm>
            <a:off x="6110456"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Email pre-service pack</a:t>
            </a:r>
            <a:endParaRPr lang="en-US" sz="1200" dirty="0">
              <a:solidFill>
                <a:srgbClr val="000000"/>
              </a:solidFill>
              <a:latin typeface="Helvetica Light"/>
              <a:cs typeface="Helvetica Light"/>
            </a:endParaRPr>
          </a:p>
        </p:txBody>
      </p:sp>
      <p:sp>
        <p:nvSpPr>
          <p:cNvPr id="13" name="Oval 12"/>
          <p:cNvSpPr/>
          <p:nvPr/>
        </p:nvSpPr>
        <p:spPr>
          <a:xfrm>
            <a:off x="7742264" y="278159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rgbClr val="000000"/>
                </a:solidFill>
                <a:latin typeface="Helvetica Light"/>
                <a:cs typeface="Helvetica Light"/>
              </a:rPr>
              <a:t>E mail/text/tweet 48 hr. reminder</a:t>
            </a:r>
            <a:endParaRPr lang="en-US" sz="1050" dirty="0">
              <a:solidFill>
                <a:srgbClr val="000000"/>
              </a:solidFill>
              <a:latin typeface="Helvetica Light"/>
              <a:cs typeface="Helvetica Light"/>
            </a:endParaRPr>
          </a:p>
        </p:txBody>
      </p:sp>
      <p:sp>
        <p:nvSpPr>
          <p:cNvPr id="14" name="Oval 13"/>
          <p:cNvSpPr/>
          <p:nvPr/>
        </p:nvSpPr>
        <p:spPr>
          <a:xfrm>
            <a:off x="6092488" y="35886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48 hrs.</a:t>
            </a:r>
            <a:endParaRPr lang="en-US" sz="1000" dirty="0">
              <a:solidFill>
                <a:srgbClr val="000000"/>
              </a:solidFill>
              <a:latin typeface="Helvetica Light"/>
              <a:cs typeface="Helvetica Light"/>
            </a:endParaRPr>
          </a:p>
        </p:txBody>
      </p:sp>
      <p:sp>
        <p:nvSpPr>
          <p:cNvPr id="15" name="Oval 14"/>
          <p:cNvSpPr/>
          <p:nvPr/>
        </p:nvSpPr>
        <p:spPr>
          <a:xfrm>
            <a:off x="7747224" y="392901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 mail/text/tweet 24 hr. reminder</a:t>
            </a:r>
            <a:endParaRPr lang="en-US" sz="1000" dirty="0">
              <a:solidFill>
                <a:srgbClr val="000000"/>
              </a:solidFill>
              <a:latin typeface="Helvetica Light"/>
              <a:cs typeface="Helvetica Light"/>
            </a:endParaRPr>
          </a:p>
        </p:txBody>
      </p:sp>
      <p:sp>
        <p:nvSpPr>
          <p:cNvPr id="16" name="Oval 15"/>
          <p:cNvSpPr/>
          <p:nvPr/>
        </p:nvSpPr>
        <p:spPr>
          <a:xfrm>
            <a:off x="6097756"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smtClean="0">
              <a:solidFill>
                <a:srgbClr val="000000"/>
              </a:solidFill>
              <a:latin typeface="Helvetica Light"/>
              <a:cs typeface="Helvetica Light"/>
            </a:endParaRPr>
          </a:p>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72</a:t>
            </a:r>
          </a:p>
          <a:p>
            <a:pPr algn="ctr"/>
            <a:endParaRPr lang="en-US" sz="1000" dirty="0">
              <a:solidFill>
                <a:srgbClr val="000000"/>
              </a:solidFill>
              <a:latin typeface="Helvetica Light"/>
              <a:cs typeface="Helvetica Light"/>
            </a:endParaRPr>
          </a:p>
        </p:txBody>
      </p:sp>
      <p:sp>
        <p:nvSpPr>
          <p:cNvPr id="17" name="Oval 16"/>
          <p:cNvSpPr/>
          <p:nvPr/>
        </p:nvSpPr>
        <p:spPr>
          <a:xfrm>
            <a:off x="7744744" y="499907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Monitor </a:t>
            </a:r>
            <a:r>
              <a:rPr lang="en-US" sz="1000" dirty="0" smtClean="0">
                <a:solidFill>
                  <a:srgbClr val="000000"/>
                </a:solidFill>
                <a:latin typeface="Helvetica Light"/>
                <a:cs typeface="Helvetica Light"/>
              </a:rPr>
              <a:t>call to final disposition</a:t>
            </a:r>
            <a:endParaRPr lang="en-US" sz="1000" dirty="0">
              <a:solidFill>
                <a:srgbClr val="000000"/>
              </a:solidFill>
              <a:latin typeface="Helvetica Light"/>
              <a:cs typeface="Helvetica Light"/>
            </a:endParaRPr>
          </a:p>
        </p:txBody>
      </p:sp>
      <p:sp>
        <p:nvSpPr>
          <p:cNvPr id="18" name="Oval 17"/>
          <p:cNvSpPr/>
          <p:nvPr/>
        </p:nvSpPr>
        <p:spPr>
          <a:xfrm>
            <a:off x="6087528" y="60006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Email, tweet, text &amp; mail service notice</a:t>
            </a:r>
            <a:endParaRPr lang="en-US" sz="1000" dirty="0">
              <a:solidFill>
                <a:srgbClr val="000000"/>
              </a:solidFill>
              <a:latin typeface="Helvetica Light"/>
              <a:cs typeface="Helvetica Light"/>
            </a:endParaRPr>
          </a:p>
        </p:txBody>
      </p:sp>
      <p:sp>
        <p:nvSpPr>
          <p:cNvPr id="20" name="Oval 19"/>
          <p:cNvSpPr/>
          <p:nvPr/>
        </p:nvSpPr>
        <p:spPr>
          <a:xfrm>
            <a:off x="7742264" y="599813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Go to follow up process</a:t>
            </a:r>
            <a:endParaRPr lang="en-US" sz="1000" dirty="0">
              <a:solidFill>
                <a:srgbClr val="000000"/>
              </a:solidFill>
              <a:latin typeface="Helvetica Light"/>
              <a:cs typeface="Helvetica Light"/>
            </a:endParaRPr>
          </a:p>
        </p:txBody>
      </p:sp>
      <p:sp>
        <p:nvSpPr>
          <p:cNvPr id="4" name="Rectangle 3"/>
          <p:cNvSpPr/>
          <p:nvPr/>
        </p:nvSpPr>
        <p:spPr>
          <a:xfrm>
            <a:off x="4383849" y="28030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Contact:</a:t>
            </a:r>
          </a:p>
          <a:p>
            <a:r>
              <a:rPr lang="en-US" sz="1000" dirty="0" smtClean="0">
                <a:solidFill>
                  <a:srgbClr val="000000"/>
                </a:solidFill>
                <a:latin typeface="Helvetica Light"/>
                <a:cs typeface="Helvetica Light"/>
              </a:rPr>
              <a:t>Establish the appointment &amp;  agenda</a:t>
            </a:r>
            <a:endParaRPr lang="en-US" sz="1000" dirty="0">
              <a:solidFill>
                <a:srgbClr val="000000"/>
              </a:solidFill>
              <a:latin typeface="Helvetica Light"/>
              <a:cs typeface="Helvetica Light"/>
            </a:endParaRPr>
          </a:p>
        </p:txBody>
      </p:sp>
      <p:sp>
        <p:nvSpPr>
          <p:cNvPr id="24" name="Rectangle 23"/>
          <p:cNvSpPr/>
          <p:nvPr/>
        </p:nvSpPr>
        <p:spPr>
          <a:xfrm>
            <a:off x="4383848" y="3702520"/>
            <a:ext cx="1270054" cy="52485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Voicemail:</a:t>
            </a:r>
          </a:p>
          <a:p>
            <a:r>
              <a:rPr lang="en-US" sz="1000" dirty="0" smtClean="0">
                <a:solidFill>
                  <a:srgbClr val="000000"/>
                </a:solidFill>
                <a:latin typeface="Helvetica Light"/>
                <a:cs typeface="Helvetica Light"/>
              </a:rPr>
              <a:t>Leave a message</a:t>
            </a:r>
          </a:p>
          <a:p>
            <a:r>
              <a:rPr lang="en-US" sz="1000" dirty="0" smtClean="0">
                <a:solidFill>
                  <a:srgbClr val="000000"/>
                </a:solidFill>
                <a:latin typeface="Helvetica Light"/>
                <a:cs typeface="Helvetica Light"/>
              </a:rPr>
              <a:t>Email, tweet, text</a:t>
            </a:r>
            <a:endParaRPr lang="en-US" sz="1000" dirty="0">
              <a:solidFill>
                <a:srgbClr val="000000"/>
              </a:solidFill>
              <a:latin typeface="Helvetica Light"/>
              <a:cs typeface="Helvetica Light"/>
            </a:endParaRPr>
          </a:p>
        </p:txBody>
      </p:sp>
      <p:cxnSp>
        <p:nvCxnSpPr>
          <p:cNvPr id="27" name="Straight Arrow Connector 26"/>
          <p:cNvCxnSpPr>
            <a:stCxn id="8" idx="6"/>
            <a:endCxn id="9" idx="2"/>
          </p:cNvCxnSpPr>
          <p:nvPr/>
        </p:nvCxnSpPr>
        <p:spPr>
          <a:xfrm>
            <a:off x="7382990" y="123682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4"/>
            <a:endCxn id="11" idx="0"/>
          </p:cNvCxnSpPr>
          <p:nvPr/>
        </p:nvCxnSpPr>
        <p:spPr>
          <a:xfrm>
            <a:off x="8377291" y="1610902"/>
            <a:ext cx="0" cy="23387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2"/>
            <a:endCxn id="10" idx="6"/>
          </p:cNvCxnSpPr>
          <p:nvPr/>
        </p:nvCxnSpPr>
        <p:spPr>
          <a:xfrm flipH="1">
            <a:off x="7382990" y="221885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0" idx="2"/>
          </p:cNvCxnSpPr>
          <p:nvPr/>
        </p:nvCxnSpPr>
        <p:spPr>
          <a:xfrm flipH="1">
            <a:off x="5653903" y="2218857"/>
            <a:ext cx="459033" cy="5674"/>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3404916" y="2986011"/>
            <a:ext cx="1740416" cy="217455"/>
          </a:xfrm>
          <a:prstGeom prst="bentConnector3">
            <a:avLst>
              <a:gd name="adj1" fmla="val 380"/>
            </a:avLst>
          </a:prstGeom>
          <a:ln>
            <a:solidFill>
              <a:schemeClr val="tx1"/>
            </a:solidFill>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endCxn id="4" idx="1"/>
          </p:cNvCxnSpPr>
          <p:nvPr/>
        </p:nvCxnSpPr>
        <p:spPr>
          <a:xfrm>
            <a:off x="4166396" y="3142838"/>
            <a:ext cx="217453" cy="564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172746" y="3952247"/>
            <a:ext cx="217452" cy="2546"/>
          </a:xfrm>
          <a:prstGeom prst="straightConnector1">
            <a:avLst/>
          </a:prstGeom>
          <a:ln>
            <a:solidFill>
              <a:schemeClr val="tx1"/>
            </a:solidFill>
            <a:headEnd type="arrow"/>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 idx="3"/>
            <a:endCxn id="12" idx="2"/>
          </p:cNvCxnSpPr>
          <p:nvPr/>
        </p:nvCxnSpPr>
        <p:spPr>
          <a:xfrm>
            <a:off x="5653903" y="3148478"/>
            <a:ext cx="456553" cy="718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2" idx="6"/>
            <a:endCxn id="13" idx="2"/>
          </p:cNvCxnSpPr>
          <p:nvPr/>
        </p:nvCxnSpPr>
        <p:spPr>
          <a:xfrm>
            <a:off x="7380510" y="3155667"/>
            <a:ext cx="36175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4" idx="3"/>
            <a:endCxn id="14" idx="2"/>
          </p:cNvCxnSpPr>
          <p:nvPr/>
        </p:nvCxnSpPr>
        <p:spPr>
          <a:xfrm flipV="1">
            <a:off x="5653902" y="3962687"/>
            <a:ext cx="438586" cy="225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14" idx="4"/>
            <a:endCxn id="16" idx="0"/>
          </p:cNvCxnSpPr>
          <p:nvPr/>
        </p:nvCxnSpPr>
        <p:spPr>
          <a:xfrm>
            <a:off x="6727515" y="4336762"/>
            <a:ext cx="5268" cy="6623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5" idx="4"/>
          </p:cNvCxnSpPr>
          <p:nvPr/>
        </p:nvCxnSpPr>
        <p:spPr>
          <a:xfrm flipH="1">
            <a:off x="8379771" y="4677162"/>
            <a:ext cx="2480" cy="321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7" idx="4"/>
            <a:endCxn id="20" idx="0"/>
          </p:cNvCxnSpPr>
          <p:nvPr/>
        </p:nvCxnSpPr>
        <p:spPr>
          <a:xfrm flipH="1">
            <a:off x="8377291" y="5747222"/>
            <a:ext cx="2480" cy="250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6" idx="4"/>
            <a:endCxn id="18" idx="0"/>
          </p:cNvCxnSpPr>
          <p:nvPr/>
        </p:nvCxnSpPr>
        <p:spPr>
          <a:xfrm flipH="1">
            <a:off x="6722555" y="5747222"/>
            <a:ext cx="10228" cy="2534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endCxn id="15" idx="0"/>
          </p:cNvCxnSpPr>
          <p:nvPr/>
        </p:nvCxnSpPr>
        <p:spPr>
          <a:xfrm>
            <a:off x="8377291" y="3529742"/>
            <a:ext cx="4960" cy="39926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4383849" y="18759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Call your agreement customers</a:t>
            </a:r>
          </a:p>
        </p:txBody>
      </p:sp>
      <p:pic>
        <p:nvPicPr>
          <p:cNvPr id="42" name="Picture 41"/>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416377910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793081" y="238371"/>
            <a:ext cx="6754153" cy="461665"/>
          </a:xfrm>
          <a:prstGeom prst="rect">
            <a:avLst/>
          </a:prstGeom>
        </p:spPr>
        <p:txBody>
          <a:bodyPr wrap="square">
            <a:spAutoFit/>
          </a:bodyPr>
          <a:lstStyle/>
          <a:p>
            <a:r>
              <a:rPr lang="en-US" sz="2400" dirty="0" smtClean="0">
                <a:solidFill>
                  <a:srgbClr val="000000"/>
                </a:solidFill>
                <a:latin typeface="Helvetica Light"/>
                <a:cs typeface="Helvetica Light"/>
              </a:rPr>
              <a:t>The Role of a Customer Service Representative</a:t>
            </a:r>
            <a:endParaRPr lang="en-US" sz="800" dirty="0" smtClean="0">
              <a:solidFill>
                <a:srgbClr val="000000"/>
              </a:solidFill>
              <a:latin typeface="Helvetica Light"/>
              <a:cs typeface="Helvetica Light"/>
            </a:endParaRPr>
          </a:p>
        </p:txBody>
      </p:sp>
      <p:sp>
        <p:nvSpPr>
          <p:cNvPr id="34" name="Rectangle 33"/>
          <p:cNvSpPr/>
          <p:nvPr/>
        </p:nvSpPr>
        <p:spPr>
          <a:xfrm>
            <a:off x="820516" y="631471"/>
            <a:ext cx="8012252" cy="634020"/>
          </a:xfrm>
          <a:prstGeom prst="rect">
            <a:avLst/>
          </a:prstGeom>
        </p:spPr>
        <p:txBody>
          <a:bodyPr wrap="square">
            <a:spAutoFit/>
          </a:bodyPr>
          <a:lstStyle/>
          <a:p>
            <a:pPr marL="0" lvl="1" eaLnBrk="0" hangingPunct="0">
              <a:spcBef>
                <a:spcPct val="20000"/>
              </a:spcBef>
            </a:pPr>
            <a:r>
              <a:rPr lang="en-US" sz="1600" dirty="0" smtClean="0">
                <a:solidFill>
                  <a:srgbClr val="000000"/>
                </a:solidFill>
                <a:latin typeface="Helvetica Light"/>
                <a:cs typeface="Helvetica Light"/>
              </a:rPr>
              <a:t>Maintenance agreement</a:t>
            </a:r>
          </a:p>
          <a:p>
            <a:pPr marL="0" lvl="1" eaLnBrk="0" hangingPunct="0">
              <a:spcBef>
                <a:spcPct val="20000"/>
              </a:spcBef>
            </a:pPr>
            <a:r>
              <a:rPr lang="en-US" sz="1600" dirty="0">
                <a:solidFill>
                  <a:srgbClr val="000000"/>
                </a:solidFill>
                <a:latin typeface="Helvetica Light"/>
                <a:cs typeface="Helvetica Light"/>
              </a:rPr>
              <a:t>s</a:t>
            </a:r>
            <a:r>
              <a:rPr lang="en-US" sz="1600" dirty="0" smtClean="0">
                <a:solidFill>
                  <a:srgbClr val="000000"/>
                </a:solidFill>
                <a:latin typeface="Helvetica Light"/>
                <a:cs typeface="Helvetica Light"/>
              </a:rPr>
              <a:t>cheduling process</a:t>
            </a:r>
            <a:endParaRPr lang="en-US" sz="1600" dirty="0">
              <a:solidFill>
                <a:srgbClr val="000000"/>
              </a:solidFill>
              <a:latin typeface="Helvetica Light"/>
              <a:cs typeface="Helvetica Light"/>
            </a:endParaRPr>
          </a:p>
        </p:txBody>
      </p:sp>
      <p:sp>
        <p:nvSpPr>
          <p:cNvPr id="2" name="Oval 1"/>
          <p:cNvSpPr/>
          <p:nvPr/>
        </p:nvSpPr>
        <p:spPr>
          <a:xfrm>
            <a:off x="4383848" y="86275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Scheduling Agreements</a:t>
            </a:r>
            <a:endParaRPr lang="en-US" sz="1000" dirty="0">
              <a:solidFill>
                <a:srgbClr val="000000"/>
              </a:solidFill>
              <a:latin typeface="Helvetica Light"/>
              <a:cs typeface="Helvetica Light"/>
            </a:endParaRPr>
          </a:p>
        </p:txBody>
      </p:sp>
      <p:sp>
        <p:nvSpPr>
          <p:cNvPr id="8" name="Oval 7"/>
          <p:cNvSpPr/>
          <p:nvPr/>
        </p:nvSpPr>
        <p:spPr>
          <a:xfrm>
            <a:off x="6112936"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Focus where you can help</a:t>
            </a:r>
            <a:endParaRPr lang="en-US" sz="1200" dirty="0">
              <a:solidFill>
                <a:srgbClr val="000000"/>
              </a:solidFill>
              <a:latin typeface="Helvetica Light"/>
              <a:cs typeface="Helvetica Light"/>
            </a:endParaRPr>
          </a:p>
        </p:txBody>
      </p:sp>
      <p:sp>
        <p:nvSpPr>
          <p:cNvPr id="9" name="Oval 8"/>
          <p:cNvSpPr/>
          <p:nvPr/>
        </p:nvSpPr>
        <p:spPr>
          <a:xfrm>
            <a:off x="7742264" y="86275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Establish </a:t>
            </a:r>
            <a:r>
              <a:rPr lang="en-US" sz="1000" dirty="0">
                <a:solidFill>
                  <a:srgbClr val="000000"/>
                </a:solidFill>
                <a:latin typeface="Helvetica Light"/>
                <a:cs typeface="Helvetica Light"/>
              </a:rPr>
              <a:t>a</a:t>
            </a:r>
            <a:r>
              <a:rPr lang="en-US" sz="1000" dirty="0" smtClean="0">
                <a:solidFill>
                  <a:srgbClr val="000000"/>
                </a:solidFill>
                <a:latin typeface="Helvetica Light"/>
                <a:cs typeface="Helvetica Light"/>
              </a:rPr>
              <a:t> booked appointment goal</a:t>
            </a:r>
            <a:endParaRPr lang="en-US" sz="1000" dirty="0">
              <a:solidFill>
                <a:srgbClr val="000000"/>
              </a:solidFill>
              <a:latin typeface="Helvetica Light"/>
              <a:cs typeface="Helvetica Light"/>
            </a:endParaRPr>
          </a:p>
        </p:txBody>
      </p:sp>
      <p:sp>
        <p:nvSpPr>
          <p:cNvPr id="10" name="Oval 9"/>
          <p:cNvSpPr/>
          <p:nvPr/>
        </p:nvSpPr>
        <p:spPr>
          <a:xfrm>
            <a:off x="6112936"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Dedicate time to call</a:t>
            </a:r>
            <a:endParaRPr lang="en-US" sz="1200" dirty="0">
              <a:solidFill>
                <a:srgbClr val="000000"/>
              </a:solidFill>
              <a:latin typeface="Helvetica Light"/>
              <a:cs typeface="Helvetica Light"/>
            </a:endParaRPr>
          </a:p>
        </p:txBody>
      </p:sp>
      <p:sp>
        <p:nvSpPr>
          <p:cNvPr id="11" name="Oval 10"/>
          <p:cNvSpPr/>
          <p:nvPr/>
        </p:nvSpPr>
        <p:spPr>
          <a:xfrm>
            <a:off x="7742264" y="1844781"/>
            <a:ext cx="1270054" cy="748151"/>
          </a:xfrm>
          <a:prstGeom prst="ellipse">
            <a:avLst/>
          </a:prstGeom>
          <a:no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Schedule </a:t>
            </a:r>
            <a:r>
              <a:rPr lang="en-US" sz="1000" dirty="0" smtClean="0">
                <a:solidFill>
                  <a:srgbClr val="000000"/>
                </a:solidFill>
                <a:latin typeface="Helvetica Light"/>
                <a:cs typeface="Helvetica Light"/>
              </a:rPr>
              <a:t> calls in close proximity </a:t>
            </a:r>
            <a:endParaRPr lang="en-US" sz="1000" dirty="0">
              <a:solidFill>
                <a:srgbClr val="000000"/>
              </a:solidFill>
              <a:latin typeface="Helvetica Light"/>
              <a:cs typeface="Helvetica Light"/>
            </a:endParaRPr>
          </a:p>
        </p:txBody>
      </p:sp>
      <p:sp>
        <p:nvSpPr>
          <p:cNvPr id="12" name="Oval 11"/>
          <p:cNvSpPr/>
          <p:nvPr/>
        </p:nvSpPr>
        <p:spPr>
          <a:xfrm>
            <a:off x="6110456" y="278159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Email pre-service pack</a:t>
            </a:r>
            <a:endParaRPr lang="en-US" sz="1200" dirty="0">
              <a:solidFill>
                <a:srgbClr val="000000"/>
              </a:solidFill>
              <a:latin typeface="Helvetica Light"/>
              <a:cs typeface="Helvetica Light"/>
            </a:endParaRPr>
          </a:p>
        </p:txBody>
      </p:sp>
      <p:sp>
        <p:nvSpPr>
          <p:cNvPr id="13" name="Oval 12"/>
          <p:cNvSpPr/>
          <p:nvPr/>
        </p:nvSpPr>
        <p:spPr>
          <a:xfrm>
            <a:off x="7742264" y="278159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rgbClr val="000000"/>
                </a:solidFill>
                <a:latin typeface="Helvetica Light"/>
                <a:cs typeface="Helvetica Light"/>
              </a:rPr>
              <a:t>E mail/text/tweet 48 hr. reminder</a:t>
            </a:r>
            <a:endParaRPr lang="en-US" sz="1050" dirty="0">
              <a:solidFill>
                <a:srgbClr val="000000"/>
              </a:solidFill>
              <a:latin typeface="Helvetica Light"/>
              <a:cs typeface="Helvetica Light"/>
            </a:endParaRPr>
          </a:p>
        </p:txBody>
      </p:sp>
      <p:sp>
        <p:nvSpPr>
          <p:cNvPr id="14" name="Oval 13"/>
          <p:cNvSpPr/>
          <p:nvPr/>
        </p:nvSpPr>
        <p:spPr>
          <a:xfrm>
            <a:off x="6092488" y="358861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48 hrs.</a:t>
            </a:r>
            <a:endParaRPr lang="en-US" sz="1000" dirty="0">
              <a:solidFill>
                <a:srgbClr val="000000"/>
              </a:solidFill>
              <a:latin typeface="Helvetica Light"/>
              <a:cs typeface="Helvetica Light"/>
            </a:endParaRPr>
          </a:p>
        </p:txBody>
      </p:sp>
      <p:sp>
        <p:nvSpPr>
          <p:cNvPr id="15" name="Oval 14"/>
          <p:cNvSpPr/>
          <p:nvPr/>
        </p:nvSpPr>
        <p:spPr>
          <a:xfrm>
            <a:off x="7747224" y="392901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 mail/text/tweet 24 hr. reminder</a:t>
            </a:r>
            <a:endParaRPr lang="en-US" sz="1000" dirty="0">
              <a:solidFill>
                <a:srgbClr val="000000"/>
              </a:solidFill>
              <a:latin typeface="Helvetica Light"/>
              <a:cs typeface="Helvetica Light"/>
            </a:endParaRPr>
          </a:p>
        </p:txBody>
      </p:sp>
      <p:sp>
        <p:nvSpPr>
          <p:cNvPr id="16" name="Oval 15"/>
          <p:cNvSpPr/>
          <p:nvPr/>
        </p:nvSpPr>
        <p:spPr>
          <a:xfrm>
            <a:off x="6097756" y="499907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smtClean="0">
              <a:solidFill>
                <a:srgbClr val="000000"/>
              </a:solidFill>
              <a:latin typeface="Helvetica Light"/>
              <a:cs typeface="Helvetica Light"/>
            </a:endParaRPr>
          </a:p>
          <a:p>
            <a:pPr algn="ctr"/>
            <a:r>
              <a:rPr lang="en-US" sz="1200" dirty="0" smtClean="0">
                <a:solidFill>
                  <a:srgbClr val="000000"/>
                </a:solidFill>
                <a:latin typeface="Helvetica Light"/>
                <a:cs typeface="Helvetica Light"/>
              </a:rPr>
              <a:t>Repeat </a:t>
            </a:r>
            <a:r>
              <a:rPr lang="en-US" sz="1000" dirty="0" smtClean="0">
                <a:solidFill>
                  <a:srgbClr val="000000"/>
                </a:solidFill>
                <a:latin typeface="Helvetica Light"/>
                <a:cs typeface="Helvetica Light"/>
              </a:rPr>
              <a:t>process if no contact in 72</a:t>
            </a:r>
          </a:p>
          <a:p>
            <a:pPr algn="ctr"/>
            <a:endParaRPr lang="en-US" sz="1000" dirty="0">
              <a:solidFill>
                <a:srgbClr val="000000"/>
              </a:solidFill>
              <a:latin typeface="Helvetica Light"/>
              <a:cs typeface="Helvetica Light"/>
            </a:endParaRPr>
          </a:p>
        </p:txBody>
      </p:sp>
      <p:sp>
        <p:nvSpPr>
          <p:cNvPr id="17" name="Oval 16"/>
          <p:cNvSpPr/>
          <p:nvPr/>
        </p:nvSpPr>
        <p:spPr>
          <a:xfrm>
            <a:off x="7744744" y="499907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Monitor </a:t>
            </a:r>
            <a:r>
              <a:rPr lang="en-US" sz="1000" dirty="0" smtClean="0">
                <a:solidFill>
                  <a:srgbClr val="000000"/>
                </a:solidFill>
                <a:latin typeface="Helvetica Light"/>
                <a:cs typeface="Helvetica Light"/>
              </a:rPr>
              <a:t>call to final disposition</a:t>
            </a:r>
            <a:endParaRPr lang="en-US" sz="1000" dirty="0">
              <a:solidFill>
                <a:srgbClr val="000000"/>
              </a:solidFill>
              <a:latin typeface="Helvetica Light"/>
              <a:cs typeface="Helvetica Light"/>
            </a:endParaRPr>
          </a:p>
        </p:txBody>
      </p:sp>
      <p:sp>
        <p:nvSpPr>
          <p:cNvPr id="18" name="Oval 17"/>
          <p:cNvSpPr/>
          <p:nvPr/>
        </p:nvSpPr>
        <p:spPr>
          <a:xfrm>
            <a:off x="6087528" y="6000631"/>
            <a:ext cx="1270054" cy="748151"/>
          </a:xfrm>
          <a:prstGeom prst="ellipse">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Helvetica Light"/>
                <a:cs typeface="Helvetica Light"/>
              </a:rPr>
              <a:t>Email, tweet, text &amp; mail service notice</a:t>
            </a:r>
            <a:endParaRPr lang="en-US" sz="1000" dirty="0">
              <a:solidFill>
                <a:srgbClr val="000000"/>
              </a:solidFill>
              <a:latin typeface="Helvetica Light"/>
              <a:cs typeface="Helvetica Light"/>
            </a:endParaRPr>
          </a:p>
        </p:txBody>
      </p:sp>
      <p:sp>
        <p:nvSpPr>
          <p:cNvPr id="20" name="Oval 19"/>
          <p:cNvSpPr/>
          <p:nvPr/>
        </p:nvSpPr>
        <p:spPr>
          <a:xfrm>
            <a:off x="7742264" y="5998131"/>
            <a:ext cx="1270054" cy="748151"/>
          </a:xfrm>
          <a:prstGeom prst="ellipse">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rgbClr val="000000"/>
                </a:solidFill>
                <a:latin typeface="Helvetica Light"/>
                <a:cs typeface="Helvetica Light"/>
              </a:rPr>
              <a:t>Go to follow up process</a:t>
            </a:r>
            <a:endParaRPr lang="en-US" sz="1000" dirty="0">
              <a:solidFill>
                <a:srgbClr val="000000"/>
              </a:solidFill>
              <a:latin typeface="Helvetica Light"/>
              <a:cs typeface="Helvetica Light"/>
            </a:endParaRPr>
          </a:p>
        </p:txBody>
      </p:sp>
      <p:sp>
        <p:nvSpPr>
          <p:cNvPr id="4" name="Rectangle 3"/>
          <p:cNvSpPr/>
          <p:nvPr/>
        </p:nvSpPr>
        <p:spPr>
          <a:xfrm>
            <a:off x="4383849" y="2803022"/>
            <a:ext cx="1270054" cy="690912"/>
          </a:xfrm>
          <a:prstGeom prst="rect">
            <a:avLst/>
          </a:prstGeom>
          <a:solidFill>
            <a:schemeClr val="bg1"/>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Contact:</a:t>
            </a:r>
          </a:p>
          <a:p>
            <a:r>
              <a:rPr lang="en-US" sz="1000" dirty="0" smtClean="0">
                <a:solidFill>
                  <a:srgbClr val="000000"/>
                </a:solidFill>
                <a:latin typeface="Helvetica Light"/>
                <a:cs typeface="Helvetica Light"/>
              </a:rPr>
              <a:t>Establish the appointment &amp;  agenda</a:t>
            </a:r>
            <a:endParaRPr lang="en-US" sz="1000" dirty="0">
              <a:solidFill>
                <a:srgbClr val="000000"/>
              </a:solidFill>
              <a:latin typeface="Helvetica Light"/>
              <a:cs typeface="Helvetica Light"/>
            </a:endParaRPr>
          </a:p>
        </p:txBody>
      </p:sp>
      <p:sp>
        <p:nvSpPr>
          <p:cNvPr id="24" name="Rectangle 23"/>
          <p:cNvSpPr/>
          <p:nvPr/>
        </p:nvSpPr>
        <p:spPr>
          <a:xfrm>
            <a:off x="4383848" y="3702520"/>
            <a:ext cx="1270054" cy="52485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Voicemail:</a:t>
            </a:r>
          </a:p>
          <a:p>
            <a:r>
              <a:rPr lang="en-US" sz="1000" dirty="0" smtClean="0">
                <a:solidFill>
                  <a:srgbClr val="000000"/>
                </a:solidFill>
                <a:latin typeface="Helvetica Light"/>
                <a:cs typeface="Helvetica Light"/>
              </a:rPr>
              <a:t>Leave a message</a:t>
            </a:r>
          </a:p>
          <a:p>
            <a:r>
              <a:rPr lang="en-US" sz="1000" dirty="0" smtClean="0">
                <a:solidFill>
                  <a:srgbClr val="000000"/>
                </a:solidFill>
                <a:latin typeface="Helvetica Light"/>
                <a:cs typeface="Helvetica Light"/>
              </a:rPr>
              <a:t>Email, tweet, text</a:t>
            </a:r>
            <a:endParaRPr lang="en-US" sz="1000" dirty="0">
              <a:solidFill>
                <a:srgbClr val="000000"/>
              </a:solidFill>
              <a:latin typeface="Helvetica Light"/>
              <a:cs typeface="Helvetica Light"/>
            </a:endParaRPr>
          </a:p>
        </p:txBody>
      </p:sp>
      <p:cxnSp>
        <p:nvCxnSpPr>
          <p:cNvPr id="27" name="Straight Arrow Connector 26"/>
          <p:cNvCxnSpPr>
            <a:stCxn id="8" idx="6"/>
            <a:endCxn id="9" idx="2"/>
          </p:cNvCxnSpPr>
          <p:nvPr/>
        </p:nvCxnSpPr>
        <p:spPr>
          <a:xfrm>
            <a:off x="7382990" y="123682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4"/>
            <a:endCxn id="11" idx="0"/>
          </p:cNvCxnSpPr>
          <p:nvPr/>
        </p:nvCxnSpPr>
        <p:spPr>
          <a:xfrm>
            <a:off x="8377291" y="1610902"/>
            <a:ext cx="0" cy="23387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2"/>
            <a:endCxn id="10" idx="6"/>
          </p:cNvCxnSpPr>
          <p:nvPr/>
        </p:nvCxnSpPr>
        <p:spPr>
          <a:xfrm flipH="1">
            <a:off x="7382990" y="2218857"/>
            <a:ext cx="35927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0" idx="2"/>
          </p:cNvCxnSpPr>
          <p:nvPr/>
        </p:nvCxnSpPr>
        <p:spPr>
          <a:xfrm flipH="1">
            <a:off x="5653903" y="2218857"/>
            <a:ext cx="459033" cy="5674"/>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3404916" y="2986011"/>
            <a:ext cx="1740416" cy="217455"/>
          </a:xfrm>
          <a:prstGeom prst="bentConnector3">
            <a:avLst>
              <a:gd name="adj1" fmla="val 380"/>
            </a:avLst>
          </a:prstGeom>
          <a:ln>
            <a:solidFill>
              <a:schemeClr val="tx1"/>
            </a:solidFill>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endCxn id="4" idx="1"/>
          </p:cNvCxnSpPr>
          <p:nvPr/>
        </p:nvCxnSpPr>
        <p:spPr>
          <a:xfrm>
            <a:off x="4166396" y="3142838"/>
            <a:ext cx="217453" cy="564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172746" y="3952247"/>
            <a:ext cx="217452" cy="2546"/>
          </a:xfrm>
          <a:prstGeom prst="straightConnector1">
            <a:avLst/>
          </a:prstGeom>
          <a:ln>
            <a:solidFill>
              <a:schemeClr val="tx1"/>
            </a:solidFill>
            <a:headEnd type="arrow"/>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 idx="3"/>
            <a:endCxn id="12" idx="2"/>
          </p:cNvCxnSpPr>
          <p:nvPr/>
        </p:nvCxnSpPr>
        <p:spPr>
          <a:xfrm>
            <a:off x="5653903" y="3148478"/>
            <a:ext cx="456553" cy="718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2" idx="6"/>
            <a:endCxn id="13" idx="2"/>
          </p:cNvCxnSpPr>
          <p:nvPr/>
        </p:nvCxnSpPr>
        <p:spPr>
          <a:xfrm>
            <a:off x="7380510" y="3155667"/>
            <a:ext cx="361754" cy="0"/>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4" idx="3"/>
            <a:endCxn id="14" idx="2"/>
          </p:cNvCxnSpPr>
          <p:nvPr/>
        </p:nvCxnSpPr>
        <p:spPr>
          <a:xfrm flipV="1">
            <a:off x="5653902" y="3962687"/>
            <a:ext cx="438586" cy="225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14" idx="4"/>
            <a:endCxn id="16" idx="0"/>
          </p:cNvCxnSpPr>
          <p:nvPr/>
        </p:nvCxnSpPr>
        <p:spPr>
          <a:xfrm>
            <a:off x="6727515" y="4336762"/>
            <a:ext cx="5268" cy="6623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5" idx="4"/>
          </p:cNvCxnSpPr>
          <p:nvPr/>
        </p:nvCxnSpPr>
        <p:spPr>
          <a:xfrm flipH="1">
            <a:off x="8379771" y="4677162"/>
            <a:ext cx="2480" cy="321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7" idx="4"/>
            <a:endCxn id="20" idx="0"/>
          </p:cNvCxnSpPr>
          <p:nvPr/>
        </p:nvCxnSpPr>
        <p:spPr>
          <a:xfrm flipH="1">
            <a:off x="8377291" y="5747222"/>
            <a:ext cx="2480" cy="2509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6" idx="4"/>
            <a:endCxn id="18" idx="0"/>
          </p:cNvCxnSpPr>
          <p:nvPr/>
        </p:nvCxnSpPr>
        <p:spPr>
          <a:xfrm flipH="1">
            <a:off x="6722555" y="5747222"/>
            <a:ext cx="10228" cy="25340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endCxn id="15" idx="0"/>
          </p:cNvCxnSpPr>
          <p:nvPr/>
        </p:nvCxnSpPr>
        <p:spPr>
          <a:xfrm>
            <a:off x="8377291" y="3529742"/>
            <a:ext cx="4960" cy="399269"/>
          </a:xfrm>
          <a:prstGeom prst="straightConnector1">
            <a:avLst/>
          </a:prstGeom>
          <a:ln>
            <a:solidFill>
              <a:schemeClr val="tx1"/>
            </a:solidFill>
            <a:tailEnd type="arrow"/>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4383849" y="1875922"/>
            <a:ext cx="1270054" cy="690912"/>
          </a:xfrm>
          <a:prstGeom prst="rect">
            <a:avLst/>
          </a:prstGeom>
          <a:solidFill>
            <a:srgbClr val="EAE89E"/>
          </a:solidFill>
          <a:ln>
            <a:solidFill>
              <a:schemeClr val="tx1"/>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1200" dirty="0" smtClean="0">
                <a:solidFill>
                  <a:srgbClr val="000000"/>
                </a:solidFill>
                <a:latin typeface="Helvetica Light"/>
                <a:cs typeface="Helvetica Light"/>
              </a:rPr>
              <a:t>Call your agreement customers</a:t>
            </a:r>
          </a:p>
        </p:txBody>
      </p:sp>
      <p:sp>
        <p:nvSpPr>
          <p:cNvPr id="36" name="TextBox 35"/>
          <p:cNvSpPr txBox="1"/>
          <p:nvPr/>
        </p:nvSpPr>
        <p:spPr>
          <a:xfrm>
            <a:off x="820516" y="1676802"/>
            <a:ext cx="2786284" cy="3470181"/>
          </a:xfrm>
          <a:prstGeom prst="rect">
            <a:avLst/>
          </a:prstGeom>
          <a:noFill/>
        </p:spPr>
        <p:txBody>
          <a:bodyPr wrap="square" rtlCol="0">
            <a:spAutoFit/>
          </a:bodyPr>
          <a:lstStyle/>
          <a:p>
            <a:pPr>
              <a:lnSpc>
                <a:spcPct val="130000"/>
              </a:lnSpc>
            </a:pPr>
            <a:r>
              <a:rPr lang="en-US" dirty="0" smtClean="0">
                <a:solidFill>
                  <a:srgbClr val="000000"/>
                </a:solidFill>
                <a:latin typeface="Helvetica Light"/>
                <a:cs typeface="Helvetica Light"/>
              </a:rPr>
              <a:t>Standards</a:t>
            </a:r>
          </a:p>
          <a:p>
            <a:pPr>
              <a:lnSpc>
                <a:spcPct val="130000"/>
              </a:lnSpc>
            </a:pPr>
            <a:r>
              <a:rPr lang="en-US" sz="1400" dirty="0" smtClean="0">
                <a:solidFill>
                  <a:srgbClr val="000000"/>
                </a:solidFill>
                <a:latin typeface="Helvetica Light"/>
                <a:cs typeface="Helvetica Light"/>
              </a:rPr>
              <a:t>No customer contact:</a:t>
            </a:r>
          </a:p>
          <a:p>
            <a:pPr marL="285750" indent="-285750">
              <a:buFont typeface="Arial"/>
              <a:buChar char="•"/>
            </a:pPr>
            <a:r>
              <a:rPr lang="en-US" sz="1400" dirty="0">
                <a:solidFill>
                  <a:srgbClr val="000000"/>
                </a:solidFill>
                <a:latin typeface="Helvetica Light"/>
                <a:cs typeface="Helvetica Light"/>
              </a:rPr>
              <a:t>Leave a </a:t>
            </a:r>
            <a:r>
              <a:rPr lang="en-US" sz="1400" dirty="0" smtClean="0">
                <a:solidFill>
                  <a:srgbClr val="000000"/>
                </a:solidFill>
                <a:latin typeface="Helvetica Light"/>
                <a:cs typeface="Helvetica Light"/>
              </a:rPr>
              <a:t>message Email</a:t>
            </a:r>
            <a:r>
              <a:rPr lang="en-US" sz="1400" dirty="0">
                <a:solidFill>
                  <a:srgbClr val="000000"/>
                </a:solidFill>
                <a:latin typeface="Helvetica Light"/>
                <a:cs typeface="Helvetica Light"/>
              </a:rPr>
              <a:t>, tweet, text</a:t>
            </a:r>
          </a:p>
          <a:p>
            <a:pPr marL="285750" indent="-285750">
              <a:lnSpc>
                <a:spcPct val="130000"/>
              </a:lnSpc>
              <a:buFont typeface="Arial"/>
              <a:buChar char="•"/>
            </a:pPr>
            <a:r>
              <a:rPr lang="en-US" sz="1400" dirty="0">
                <a:solidFill>
                  <a:srgbClr val="000000"/>
                </a:solidFill>
                <a:latin typeface="Helvetica Light"/>
                <a:cs typeface="Helvetica Light"/>
              </a:rPr>
              <a:t>Repeat process if no contact in 48 hrs.</a:t>
            </a:r>
          </a:p>
          <a:p>
            <a:pPr marL="285750" indent="-285750">
              <a:lnSpc>
                <a:spcPct val="130000"/>
              </a:lnSpc>
              <a:buFont typeface="Arial"/>
              <a:buChar char="•"/>
            </a:pPr>
            <a:r>
              <a:rPr lang="en-US" sz="1400" dirty="0">
                <a:solidFill>
                  <a:srgbClr val="000000"/>
                </a:solidFill>
                <a:latin typeface="Helvetica Light"/>
                <a:cs typeface="Helvetica Light"/>
              </a:rPr>
              <a:t>Repeat process if no contact in 72</a:t>
            </a:r>
          </a:p>
          <a:p>
            <a:pPr marL="285750" indent="-285750">
              <a:lnSpc>
                <a:spcPct val="130000"/>
              </a:lnSpc>
              <a:buFont typeface="Arial"/>
              <a:buChar char="•"/>
            </a:pPr>
            <a:r>
              <a:rPr lang="en-US" sz="1400" dirty="0">
                <a:solidFill>
                  <a:srgbClr val="000000"/>
                </a:solidFill>
                <a:latin typeface="Helvetica Light"/>
                <a:cs typeface="Helvetica Light"/>
              </a:rPr>
              <a:t>Email, tweet, text &amp; mail service notice</a:t>
            </a:r>
          </a:p>
          <a:p>
            <a:pPr marL="285750" indent="-285750">
              <a:lnSpc>
                <a:spcPct val="130000"/>
              </a:lnSpc>
              <a:buFont typeface="Arial"/>
              <a:buChar char="•"/>
            </a:pPr>
            <a:endParaRPr lang="en-US" sz="1400" dirty="0">
              <a:solidFill>
                <a:srgbClr val="000000"/>
              </a:solidFill>
              <a:latin typeface="Helvetica Light"/>
              <a:cs typeface="Helvetica Light"/>
            </a:endParaRPr>
          </a:p>
          <a:p>
            <a:pPr marL="285750" indent="-285750">
              <a:lnSpc>
                <a:spcPct val="130000"/>
              </a:lnSpc>
              <a:buFont typeface="Arial"/>
              <a:buChar char="•"/>
            </a:pPr>
            <a:endParaRPr lang="en-US" dirty="0" smtClean="0">
              <a:solidFill>
                <a:srgbClr val="000000"/>
              </a:solidFill>
              <a:latin typeface="Helvetica Light"/>
              <a:cs typeface="Helvetica Light"/>
            </a:endParaRPr>
          </a:p>
        </p:txBody>
      </p:sp>
      <p:pic>
        <p:nvPicPr>
          <p:cNvPr id="42" name="Picture 41"/>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4822046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65681" y="5411236"/>
            <a:ext cx="1421237" cy="1178790"/>
          </a:xfrm>
          <a:prstGeom prst="rect">
            <a:avLst/>
          </a:prstGeom>
        </p:spPr>
      </p:pic>
    </p:spTree>
    <p:extLst>
      <p:ext uri="{BB962C8B-B14F-4D97-AF65-F5344CB8AC3E}">
        <p14:creationId xmlns:p14="http://schemas.microsoft.com/office/powerpoint/2010/main" val="42856129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15" name="Rectangle 14"/>
          <p:cNvSpPr/>
          <p:nvPr/>
        </p:nvSpPr>
        <p:spPr>
          <a:xfrm>
            <a:off x="3648003" y="3524134"/>
            <a:ext cx="2254914" cy="1477328"/>
          </a:xfrm>
          <a:prstGeom prst="rect">
            <a:avLst/>
          </a:prstGeom>
        </p:spPr>
        <p:txBody>
          <a:bodyPr wrap="square">
            <a:spAutoFit/>
          </a:bodyPr>
          <a:lstStyle/>
          <a:p>
            <a:r>
              <a:rPr lang="en-US" b="1" dirty="0" smtClean="0">
                <a:latin typeface="Helvetica Light"/>
                <a:cs typeface="Helvetica Light"/>
              </a:rPr>
              <a:t>Demand Season</a:t>
            </a:r>
          </a:p>
          <a:p>
            <a:r>
              <a:rPr lang="en-US" dirty="0" smtClean="0">
                <a:latin typeface="Helvetica Light"/>
                <a:cs typeface="Helvetica Light"/>
              </a:rPr>
              <a:t>Customers are pro-actively calling us due to High Demand for HVAC</a:t>
            </a:r>
          </a:p>
        </p:txBody>
      </p:sp>
      <p:sp>
        <p:nvSpPr>
          <p:cNvPr id="12" name="Rectangle 11"/>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0" name="Picture 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20858941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6" name="Rectangle 5"/>
          <p:cNvSpPr/>
          <p:nvPr/>
        </p:nvSpPr>
        <p:spPr>
          <a:xfrm>
            <a:off x="3640383" y="3526432"/>
            <a:ext cx="2367278" cy="1477328"/>
          </a:xfrm>
          <a:prstGeom prst="rect">
            <a:avLst/>
          </a:prstGeom>
        </p:spPr>
        <p:txBody>
          <a:bodyPr wrap="square">
            <a:spAutoFit/>
          </a:bodyPr>
          <a:lstStyle/>
          <a:p>
            <a:r>
              <a:rPr lang="en-US" b="1" dirty="0" smtClean="0">
                <a:latin typeface="Helvetica Light"/>
                <a:cs typeface="Helvetica Light"/>
              </a:rPr>
              <a:t>Down Season</a:t>
            </a:r>
          </a:p>
          <a:p>
            <a:r>
              <a:rPr lang="en-US" dirty="0" smtClean="0">
                <a:latin typeface="Helvetica Light"/>
                <a:cs typeface="Helvetica Light"/>
              </a:rPr>
              <a:t>Customers are less responsive due to decreasing demand for HVAC</a:t>
            </a:r>
          </a:p>
        </p:txBody>
      </p:sp>
      <p:sp>
        <p:nvSpPr>
          <p:cNvPr id="12" name="Rectangle 11"/>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0" name="Picture 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226634319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6" name="Rectangle 5"/>
          <p:cNvSpPr/>
          <p:nvPr/>
        </p:nvSpPr>
        <p:spPr>
          <a:xfrm>
            <a:off x="3650229" y="3522320"/>
            <a:ext cx="2213363" cy="1477328"/>
          </a:xfrm>
          <a:prstGeom prst="rect">
            <a:avLst/>
          </a:prstGeom>
        </p:spPr>
        <p:txBody>
          <a:bodyPr wrap="square">
            <a:spAutoFit/>
          </a:bodyPr>
          <a:lstStyle/>
          <a:p>
            <a:r>
              <a:rPr lang="en-US" b="1" dirty="0" smtClean="0">
                <a:latin typeface="Helvetica Light"/>
                <a:cs typeface="Helvetica Light"/>
              </a:rPr>
              <a:t>Slow Season</a:t>
            </a:r>
          </a:p>
          <a:p>
            <a:r>
              <a:rPr lang="en-US" dirty="0" smtClean="0">
                <a:latin typeface="Helvetica Light"/>
                <a:cs typeface="Helvetica Light"/>
              </a:rPr>
              <a:t>Customers are not responsive due to little or no demand</a:t>
            </a:r>
          </a:p>
          <a:p>
            <a:r>
              <a:rPr lang="en-US" dirty="0">
                <a:latin typeface="Helvetica Light"/>
                <a:cs typeface="Helvetica Light"/>
              </a:rPr>
              <a:t>f</a:t>
            </a:r>
            <a:r>
              <a:rPr lang="en-US" dirty="0" smtClean="0">
                <a:latin typeface="Helvetica Light"/>
                <a:cs typeface="Helvetica Light"/>
              </a:rPr>
              <a:t>or HVAC</a:t>
            </a:r>
          </a:p>
        </p:txBody>
      </p:sp>
      <p:sp>
        <p:nvSpPr>
          <p:cNvPr id="11" name="Rectangle 10"/>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0" name="Picture 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25008722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chemeClr val="accent3">
              <a:lumMod val="40000"/>
              <a:lumOff val="6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6" name="Rectangle 5"/>
          <p:cNvSpPr/>
          <p:nvPr/>
        </p:nvSpPr>
        <p:spPr>
          <a:xfrm>
            <a:off x="3633385" y="3397728"/>
            <a:ext cx="2331875" cy="1877437"/>
          </a:xfrm>
          <a:prstGeom prst="rect">
            <a:avLst/>
          </a:prstGeom>
        </p:spPr>
        <p:txBody>
          <a:bodyPr wrap="square">
            <a:spAutoFit/>
          </a:bodyPr>
          <a:lstStyle/>
          <a:p>
            <a:endParaRPr lang="en-US" sz="800" dirty="0" smtClean="0">
              <a:latin typeface="Helvetica Light"/>
              <a:cs typeface="Helvetica Light"/>
            </a:endParaRPr>
          </a:p>
          <a:p>
            <a:r>
              <a:rPr lang="en-US" b="1" dirty="0" smtClean="0">
                <a:latin typeface="Helvetica Light"/>
                <a:cs typeface="Helvetica Light"/>
              </a:rPr>
              <a:t>Up Season</a:t>
            </a:r>
          </a:p>
          <a:p>
            <a:r>
              <a:rPr lang="en-US" dirty="0" smtClean="0">
                <a:latin typeface="Helvetica Light"/>
                <a:cs typeface="Helvetica Light"/>
              </a:rPr>
              <a:t>Customers are moderately responsive in anticipation of the demand </a:t>
            </a:r>
            <a:r>
              <a:rPr lang="en-US" dirty="0">
                <a:latin typeface="Helvetica Light"/>
                <a:cs typeface="Helvetica Light"/>
              </a:rPr>
              <a:t>s</a:t>
            </a:r>
            <a:r>
              <a:rPr lang="en-US" dirty="0" smtClean="0">
                <a:latin typeface="Helvetica Light"/>
                <a:cs typeface="Helvetica Light"/>
              </a:rPr>
              <a:t>eason</a:t>
            </a:r>
            <a:endParaRPr lang="en-US" dirty="0">
              <a:latin typeface="Helvetica Light"/>
              <a:cs typeface="Helvetica Light"/>
            </a:endParaRPr>
          </a:p>
        </p:txBody>
      </p:sp>
      <p:sp>
        <p:nvSpPr>
          <p:cNvPr id="15" name="Rectangle 14"/>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0" name="Picture 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14978685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chemeClr val="accent3">
              <a:lumMod val="60000"/>
              <a:lumOff val="4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rgbClr val="C3D69B"/>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15" name="Oval 14"/>
          <p:cNvSpPr/>
          <p:nvPr/>
        </p:nvSpPr>
        <p:spPr>
          <a:xfrm>
            <a:off x="3726754" y="3247504"/>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High Volume</a:t>
            </a:r>
          </a:p>
          <a:p>
            <a:pPr algn="ctr"/>
            <a:r>
              <a:rPr lang="en-US" dirty="0" smtClean="0">
                <a:solidFill>
                  <a:srgbClr val="000000"/>
                </a:solidFill>
                <a:latin typeface="Arial Narrow"/>
                <a:cs typeface="Arial Narrow"/>
              </a:rPr>
              <a:t>$$$$$</a:t>
            </a:r>
          </a:p>
          <a:p>
            <a:pPr algn="ctr"/>
            <a:r>
              <a:rPr lang="en-US" dirty="0" smtClean="0">
                <a:solidFill>
                  <a:srgbClr val="000000"/>
                </a:solidFill>
                <a:latin typeface="Arial Narrow"/>
                <a:cs typeface="Arial Narrow"/>
              </a:rPr>
              <a:t>Incoming </a:t>
            </a:r>
            <a:r>
              <a:rPr lang="en-US" dirty="0">
                <a:solidFill>
                  <a:srgbClr val="000000"/>
                </a:solidFill>
                <a:latin typeface="Arial Narrow"/>
                <a:cs typeface="Arial Narrow"/>
              </a:rPr>
              <a:t>A</a:t>
            </a:r>
            <a:r>
              <a:rPr lang="en-US" dirty="0" smtClean="0">
                <a:solidFill>
                  <a:srgbClr val="000000"/>
                </a:solidFill>
                <a:latin typeface="Arial Narrow"/>
                <a:cs typeface="Arial Narrow"/>
              </a:rPr>
              <a:t>ppointments</a:t>
            </a:r>
          </a:p>
        </p:txBody>
      </p:sp>
      <p:cxnSp>
        <p:nvCxnSpPr>
          <p:cNvPr id="3" name="Straight Arrow Connector 2"/>
          <p:cNvCxnSpPr>
            <a:stCxn id="46" idx="5"/>
            <a:endCxn id="15" idx="1"/>
          </p:cNvCxnSpPr>
          <p:nvPr/>
        </p:nvCxnSpPr>
        <p:spPr>
          <a:xfrm>
            <a:off x="3275727" y="3122919"/>
            <a:ext cx="726551" cy="387581"/>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stCxn id="45" idx="7"/>
            <a:endCxn id="15" idx="3"/>
          </p:cNvCxnSpPr>
          <p:nvPr/>
        </p:nvCxnSpPr>
        <p:spPr>
          <a:xfrm flipV="1">
            <a:off x="3275727" y="4780354"/>
            <a:ext cx="726551" cy="704613"/>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2" name="Picture 11"/>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31178055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6195481" y="3667232"/>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Additional</a:t>
            </a:r>
          </a:p>
          <a:p>
            <a:pPr algn="ctr"/>
            <a:r>
              <a:rPr lang="en-US" dirty="0" smtClean="0">
                <a:solidFill>
                  <a:srgbClr val="000000"/>
                </a:solidFill>
                <a:latin typeface="Arial Narrow"/>
                <a:cs typeface="Arial Narrow"/>
              </a:rPr>
              <a:t>Services</a:t>
            </a:r>
            <a:endParaRPr lang="en-US" dirty="0">
              <a:solidFill>
                <a:srgbClr val="000000"/>
              </a:solidFill>
              <a:latin typeface="Arial Narrow"/>
              <a:cs typeface="Arial Narrow"/>
            </a:endParaRPr>
          </a:p>
        </p:txBody>
      </p:sp>
      <p:sp>
        <p:nvSpPr>
          <p:cNvPr id="12" name="Oval 11"/>
          <p:cNvSpPr/>
          <p:nvPr/>
        </p:nvSpPr>
        <p:spPr>
          <a:xfrm>
            <a:off x="3751134" y="5796066"/>
            <a:ext cx="1870106"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Preventative</a:t>
            </a:r>
          </a:p>
          <a:p>
            <a:pPr algn="ctr"/>
            <a:r>
              <a:rPr lang="en-US" dirty="0" smtClean="0">
                <a:solidFill>
                  <a:srgbClr val="000000"/>
                </a:solidFill>
                <a:latin typeface="Arial Narrow"/>
                <a:cs typeface="Arial Narrow"/>
              </a:rPr>
              <a:t>Maintenance</a:t>
            </a:r>
            <a:endParaRPr lang="en-US" dirty="0">
              <a:solidFill>
                <a:srgbClr val="000000"/>
              </a:solidFill>
              <a:latin typeface="Arial Narrow"/>
              <a:cs typeface="Arial Narrow"/>
            </a:endParaRPr>
          </a:p>
        </p:txBody>
      </p:sp>
      <p:sp>
        <p:nvSpPr>
          <p:cNvPr id="13" name="Oval 12"/>
          <p:cNvSpPr/>
          <p:nvPr/>
        </p:nvSpPr>
        <p:spPr>
          <a:xfrm>
            <a:off x="3782737" y="1637656"/>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Service</a:t>
            </a:r>
            <a:endParaRPr lang="en-US" dirty="0">
              <a:solidFill>
                <a:srgbClr val="000000"/>
              </a:solidFill>
              <a:latin typeface="Arial Narrow"/>
              <a:cs typeface="Arial Narrow"/>
            </a:endParaRPr>
          </a:p>
        </p:txBody>
      </p:sp>
      <p:sp>
        <p:nvSpPr>
          <p:cNvPr id="19" name="Oval 18"/>
          <p:cNvSpPr/>
          <p:nvPr/>
        </p:nvSpPr>
        <p:spPr>
          <a:xfrm>
            <a:off x="1330695" y="3680324"/>
            <a:ext cx="1733759" cy="965634"/>
          </a:xfrm>
          <a:prstGeom prst="ellipse">
            <a:avLst/>
          </a:prstGeom>
          <a:solidFill>
            <a:schemeClr val="accent3">
              <a:lumMod val="60000"/>
              <a:lumOff val="4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 </a:t>
            </a:r>
          </a:p>
          <a:p>
            <a:pPr algn="ctr"/>
            <a:r>
              <a:rPr lang="en-US" sz="1600" dirty="0" smtClean="0">
                <a:solidFill>
                  <a:srgbClr val="000000"/>
                </a:solidFill>
                <a:latin typeface="Arial Narrow"/>
                <a:cs typeface="Arial Narrow"/>
              </a:rPr>
              <a:t>Replacement </a:t>
            </a:r>
            <a:r>
              <a:rPr lang="en-US" sz="1600" dirty="0">
                <a:solidFill>
                  <a:srgbClr val="000000"/>
                </a:solidFill>
                <a:latin typeface="Arial Narrow"/>
                <a:cs typeface="Arial Narrow"/>
              </a:rPr>
              <a:t>Sales</a:t>
            </a:r>
          </a:p>
          <a:p>
            <a:pPr algn="ctr"/>
            <a:endParaRPr lang="en-US" dirty="0" smtClean="0">
              <a:solidFill>
                <a:srgbClr val="000000"/>
              </a:solidFill>
              <a:latin typeface="Arial Narrow"/>
              <a:cs typeface="Arial Narrow"/>
            </a:endParaRPr>
          </a:p>
        </p:txBody>
      </p:sp>
      <p:sp>
        <p:nvSpPr>
          <p:cNvPr id="43" name="Oval 42"/>
          <p:cNvSpPr/>
          <p:nvPr/>
        </p:nvSpPr>
        <p:spPr>
          <a:xfrm>
            <a:off x="5902917" y="2407109"/>
            <a:ext cx="1279347" cy="850720"/>
          </a:xfrm>
          <a:prstGeom prst="ellipse">
            <a:avLst/>
          </a:prstGeom>
          <a:solidFill>
            <a:schemeClr val="accent3">
              <a:lumMod val="60000"/>
              <a:lumOff val="40000"/>
            </a:schemeClr>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70706"/>
            <a:ext cx="1279347" cy="850719"/>
          </a:xfrm>
          <a:prstGeom prst="ellipse">
            <a:avLst/>
          </a:prstGeom>
          <a:solidFill>
            <a:srgbClr val="C3D69B"/>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70706"/>
            <a:ext cx="1279347" cy="850721"/>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407109"/>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15" name="Oval 14"/>
          <p:cNvSpPr/>
          <p:nvPr/>
        </p:nvSpPr>
        <p:spPr>
          <a:xfrm>
            <a:off x="3726754" y="3257828"/>
            <a:ext cx="1881393" cy="1795846"/>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High Volume</a:t>
            </a:r>
          </a:p>
          <a:p>
            <a:pPr algn="ctr"/>
            <a:r>
              <a:rPr lang="en-US" dirty="0" smtClean="0">
                <a:solidFill>
                  <a:srgbClr val="000000"/>
                </a:solidFill>
                <a:latin typeface="Arial Narrow"/>
                <a:cs typeface="Arial Narrow"/>
              </a:rPr>
              <a:t>$$$$$</a:t>
            </a:r>
          </a:p>
          <a:p>
            <a:pPr algn="ctr"/>
            <a:r>
              <a:rPr lang="en-US" dirty="0" smtClean="0">
                <a:solidFill>
                  <a:srgbClr val="000000"/>
                </a:solidFill>
                <a:latin typeface="Arial Narrow"/>
                <a:cs typeface="Arial Narrow"/>
              </a:rPr>
              <a:t>Incoming </a:t>
            </a:r>
            <a:r>
              <a:rPr lang="en-US" dirty="0">
                <a:solidFill>
                  <a:srgbClr val="000000"/>
                </a:solidFill>
                <a:latin typeface="Arial Narrow"/>
                <a:cs typeface="Arial Narrow"/>
              </a:rPr>
              <a:t>A</a:t>
            </a:r>
            <a:r>
              <a:rPr lang="en-US" dirty="0" smtClean="0">
                <a:solidFill>
                  <a:srgbClr val="000000"/>
                </a:solidFill>
                <a:latin typeface="Arial Narrow"/>
                <a:cs typeface="Arial Narrow"/>
              </a:rPr>
              <a:t>ppointments</a:t>
            </a:r>
          </a:p>
        </p:txBody>
      </p:sp>
      <p:cxnSp>
        <p:nvCxnSpPr>
          <p:cNvPr id="3" name="Straight Arrow Connector 2"/>
          <p:cNvCxnSpPr>
            <a:stCxn id="46" idx="5"/>
            <a:endCxn id="15" idx="1"/>
          </p:cNvCxnSpPr>
          <p:nvPr/>
        </p:nvCxnSpPr>
        <p:spPr>
          <a:xfrm>
            <a:off x="3275727" y="3133243"/>
            <a:ext cx="726551" cy="387581"/>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stCxn id="45" idx="7"/>
            <a:endCxn id="15" idx="3"/>
          </p:cNvCxnSpPr>
          <p:nvPr/>
        </p:nvCxnSpPr>
        <p:spPr>
          <a:xfrm flipV="1">
            <a:off x="3275727" y="4790678"/>
            <a:ext cx="726551" cy="704613"/>
          </a:xfrm>
          <a:prstGeom prst="straightConnector1">
            <a:avLst/>
          </a:prstGeom>
          <a:ln w="41275">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a:stCxn id="15" idx="0"/>
            <a:endCxn id="13" idx="4"/>
          </p:cNvCxnSpPr>
          <p:nvPr/>
        </p:nvCxnSpPr>
        <p:spPr>
          <a:xfrm flipH="1" flipV="1">
            <a:off x="4649617" y="2603290"/>
            <a:ext cx="17834" cy="654538"/>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15" idx="6"/>
            <a:endCxn id="10" idx="2"/>
          </p:cNvCxnSpPr>
          <p:nvPr/>
        </p:nvCxnSpPr>
        <p:spPr>
          <a:xfrm flipV="1">
            <a:off x="5608147" y="4150049"/>
            <a:ext cx="587334" cy="5702"/>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15" idx="4"/>
            <a:endCxn id="12" idx="0"/>
          </p:cNvCxnSpPr>
          <p:nvPr/>
        </p:nvCxnSpPr>
        <p:spPr>
          <a:xfrm>
            <a:off x="4667451" y="5053674"/>
            <a:ext cx="18736" cy="742392"/>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15" idx="2"/>
            <a:endCxn id="19" idx="6"/>
          </p:cNvCxnSpPr>
          <p:nvPr/>
        </p:nvCxnSpPr>
        <p:spPr>
          <a:xfrm flipH="1">
            <a:off x="3064454" y="4155751"/>
            <a:ext cx="662300" cy="7390"/>
          </a:xfrm>
          <a:prstGeom prst="straightConnector1">
            <a:avLst/>
          </a:prstGeom>
          <a:ln w="41275">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20" name="Picture 19"/>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36287284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Oval 42"/>
          <p:cNvSpPr/>
          <p:nvPr/>
        </p:nvSpPr>
        <p:spPr>
          <a:xfrm>
            <a:off x="5902917" y="2396785"/>
            <a:ext cx="1279347" cy="850720"/>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Down</a:t>
            </a:r>
          </a:p>
          <a:p>
            <a:pPr algn="ctr"/>
            <a:r>
              <a:rPr lang="en-US" dirty="0" smtClean="0">
                <a:solidFill>
                  <a:srgbClr val="000000"/>
                </a:solidFill>
                <a:latin typeface="Arial Narrow"/>
                <a:cs typeface="Arial Narrow"/>
              </a:rPr>
              <a:t>Season</a:t>
            </a:r>
          </a:p>
        </p:txBody>
      </p:sp>
      <p:sp>
        <p:nvSpPr>
          <p:cNvPr id="44" name="Oval 43"/>
          <p:cNvSpPr/>
          <p:nvPr/>
        </p:nvSpPr>
        <p:spPr>
          <a:xfrm>
            <a:off x="5902917" y="5360382"/>
            <a:ext cx="1279347" cy="850719"/>
          </a:xfrm>
          <a:prstGeom prst="ellipse">
            <a:avLst/>
          </a:prstGeom>
          <a:solidFill>
            <a:srgbClr val="F6F10C"/>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Slow</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45" name="Oval 44"/>
          <p:cNvSpPr/>
          <p:nvPr/>
        </p:nvSpPr>
        <p:spPr>
          <a:xfrm>
            <a:off x="2183736" y="5360382"/>
            <a:ext cx="1279347" cy="850721"/>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smtClean="0">
              <a:solidFill>
                <a:schemeClr val="tx1"/>
              </a:solidFill>
              <a:latin typeface="Arial Narrow"/>
              <a:cs typeface="Arial Narrow"/>
            </a:endParaRPr>
          </a:p>
          <a:p>
            <a:pPr algn="ctr"/>
            <a:r>
              <a:rPr lang="en-US" sz="2000" dirty="0" smtClean="0">
                <a:solidFill>
                  <a:schemeClr val="tx1"/>
                </a:solidFill>
                <a:latin typeface="Arial Narrow"/>
                <a:cs typeface="Arial Narrow"/>
              </a:rPr>
              <a:t>Up-Swing</a:t>
            </a:r>
            <a:endParaRPr lang="en-US" sz="2000" dirty="0">
              <a:solidFill>
                <a:schemeClr val="tx1"/>
              </a:solidFill>
              <a:latin typeface="Arial Narrow"/>
              <a:cs typeface="Arial Narrow"/>
            </a:endParaRPr>
          </a:p>
          <a:p>
            <a:pPr algn="ctr"/>
            <a:endParaRPr lang="en-US" sz="2000" dirty="0" smtClean="0">
              <a:solidFill>
                <a:schemeClr val="tx1"/>
              </a:solidFill>
              <a:latin typeface="Arial Narrow"/>
              <a:cs typeface="Arial Narrow"/>
            </a:endParaRPr>
          </a:p>
        </p:txBody>
      </p:sp>
      <p:sp>
        <p:nvSpPr>
          <p:cNvPr id="46" name="Oval 45"/>
          <p:cNvSpPr/>
          <p:nvPr/>
        </p:nvSpPr>
        <p:spPr>
          <a:xfrm>
            <a:off x="2183736" y="2396785"/>
            <a:ext cx="1279347" cy="850719"/>
          </a:xfrm>
          <a:prstGeom prst="ellipse">
            <a:avLst/>
          </a:prstGeom>
          <a:solidFill>
            <a:srgbClr val="D7E4BD"/>
          </a:solidFill>
          <a:ln w="25400" cap="sq">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Demand</a:t>
            </a:r>
          </a:p>
          <a:p>
            <a:pPr algn="ctr"/>
            <a:r>
              <a:rPr lang="en-US" dirty="0" smtClean="0">
                <a:solidFill>
                  <a:srgbClr val="000000"/>
                </a:solidFill>
                <a:latin typeface="Arial Narrow"/>
                <a:cs typeface="Arial Narrow"/>
              </a:rPr>
              <a:t>Season</a:t>
            </a:r>
            <a:endParaRPr lang="en-US" dirty="0">
              <a:solidFill>
                <a:srgbClr val="000000"/>
              </a:solidFill>
              <a:latin typeface="Arial Narrow"/>
              <a:cs typeface="Arial Narrow"/>
            </a:endParaRPr>
          </a:p>
        </p:txBody>
      </p:sp>
      <p:sp>
        <p:nvSpPr>
          <p:cNvPr id="15" name="Oval 14"/>
          <p:cNvSpPr/>
          <p:nvPr/>
        </p:nvSpPr>
        <p:spPr>
          <a:xfrm>
            <a:off x="3896963" y="3365350"/>
            <a:ext cx="1523640" cy="1537828"/>
          </a:xfrm>
          <a:prstGeom prst="ellipse">
            <a:avLst/>
          </a:prstGeom>
          <a:solidFill>
            <a:schemeClr val="bg2">
              <a:lumMod val="90000"/>
              <a:alpha val="68000"/>
            </a:schemeClr>
          </a:solidFill>
          <a:ln w="25400" cap="sq">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latin typeface="Arial Narrow"/>
                <a:cs typeface="Arial Narrow"/>
              </a:rPr>
              <a:t>Low Volume</a:t>
            </a:r>
          </a:p>
          <a:p>
            <a:pPr algn="ctr"/>
            <a:r>
              <a:rPr lang="en-US" dirty="0">
                <a:solidFill>
                  <a:srgbClr val="000000"/>
                </a:solidFill>
                <a:latin typeface="Arial Narrow"/>
                <a:cs typeface="Arial Narrow"/>
              </a:rPr>
              <a:t>$</a:t>
            </a:r>
            <a:endParaRPr lang="en-US" dirty="0" smtClean="0">
              <a:solidFill>
                <a:srgbClr val="000000"/>
              </a:solidFill>
              <a:latin typeface="Arial Narrow"/>
              <a:cs typeface="Arial Narrow"/>
            </a:endParaRPr>
          </a:p>
          <a:p>
            <a:pPr algn="ctr"/>
            <a:r>
              <a:rPr lang="en-US" dirty="0" smtClean="0">
                <a:solidFill>
                  <a:srgbClr val="000000"/>
                </a:solidFill>
                <a:latin typeface="Arial Narrow"/>
                <a:cs typeface="Arial Narrow"/>
              </a:rPr>
              <a:t>Incoming </a:t>
            </a:r>
          </a:p>
        </p:txBody>
      </p:sp>
      <p:cxnSp>
        <p:nvCxnSpPr>
          <p:cNvPr id="4" name="Straight Arrow Connector 3"/>
          <p:cNvCxnSpPr>
            <a:stCxn id="43" idx="3"/>
            <a:endCxn id="15" idx="7"/>
          </p:cNvCxnSpPr>
          <p:nvPr/>
        </p:nvCxnSpPr>
        <p:spPr>
          <a:xfrm flipH="1">
            <a:off x="5197471" y="3122920"/>
            <a:ext cx="892802" cy="467640"/>
          </a:xfrm>
          <a:prstGeom prst="straightConnector1">
            <a:avLst/>
          </a:prstGeom>
          <a:ln w="28575" cmpd="sng">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4" idx="1"/>
            <a:endCxn id="15" idx="5"/>
          </p:cNvCxnSpPr>
          <p:nvPr/>
        </p:nvCxnSpPr>
        <p:spPr>
          <a:xfrm flipH="1" flipV="1">
            <a:off x="5197471" y="4677968"/>
            <a:ext cx="892802" cy="806999"/>
          </a:xfrm>
          <a:prstGeom prst="straightConnector1">
            <a:avLst/>
          </a:prstGeom>
          <a:ln w="28575" cmpd="sng">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793081" y="238371"/>
            <a:ext cx="6754153" cy="461665"/>
          </a:xfrm>
          <a:prstGeom prst="rect">
            <a:avLst/>
          </a:prstGeom>
        </p:spPr>
        <p:txBody>
          <a:bodyPr wrap="square">
            <a:spAutoFit/>
          </a:bodyPr>
          <a:lstStyle/>
          <a:p>
            <a:r>
              <a:rPr lang="en-US" sz="2400" b="1" dirty="0" smtClean="0">
                <a:latin typeface="Helvetica Light"/>
                <a:cs typeface="Helvetica Light"/>
              </a:rPr>
              <a:t>Maintenance Agreement Model</a:t>
            </a:r>
            <a:endParaRPr lang="en-US" sz="800" b="1" dirty="0" smtClean="0">
              <a:latin typeface="Helvetica Light"/>
              <a:cs typeface="Helvetica Light"/>
            </a:endParaRPr>
          </a:p>
        </p:txBody>
      </p:sp>
      <p:pic>
        <p:nvPicPr>
          <p:cNvPr id="12" name="Picture 11"/>
          <p:cNvPicPr>
            <a:picLocks noChangeAspect="1"/>
          </p:cNvPicPr>
          <p:nvPr/>
        </p:nvPicPr>
        <p:blipFill>
          <a:blip r:embed="rId3"/>
          <a:stretch>
            <a:fillRect/>
          </a:stretch>
        </p:blipFill>
        <p:spPr>
          <a:xfrm>
            <a:off x="7387944" y="252847"/>
            <a:ext cx="1421237" cy="1178790"/>
          </a:xfrm>
          <a:prstGeom prst="rect">
            <a:avLst/>
          </a:prstGeom>
        </p:spPr>
      </p:pic>
    </p:spTree>
    <p:extLst>
      <p:ext uri="{BB962C8B-B14F-4D97-AF65-F5344CB8AC3E}">
        <p14:creationId xmlns:p14="http://schemas.microsoft.com/office/powerpoint/2010/main" val="33164414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TotalTime>
  <Words>3190</Words>
  <Application>Microsoft Macintosh PowerPoint</Application>
  <PresentationFormat>On-screen Show (4:3)</PresentationFormat>
  <Paragraphs>570</Paragraphs>
  <Slides>25</Slides>
  <Notes>24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Maintenance Agreement Model &amp; CSR Support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Wittman</dc:creator>
  <cp:lastModifiedBy>Tom Wittman</cp:lastModifiedBy>
  <cp:revision>7</cp:revision>
  <dcterms:created xsi:type="dcterms:W3CDTF">2014-05-09T19:42:01Z</dcterms:created>
  <dcterms:modified xsi:type="dcterms:W3CDTF">2017-01-26T12:43:24Z</dcterms:modified>
</cp:coreProperties>
</file>