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0"/>
  </p:notesMasterIdLst>
  <p:handoutMasterIdLst>
    <p:handoutMasterId r:id="rId11"/>
  </p:handoutMasterIdLst>
  <p:sldIdLst>
    <p:sldId id="256" r:id="rId2"/>
    <p:sldId id="276" r:id="rId3"/>
    <p:sldId id="275" r:id="rId4"/>
    <p:sldId id="258" r:id="rId5"/>
    <p:sldId id="261" r:id="rId6"/>
    <p:sldId id="263" r:id="rId7"/>
    <p:sldId id="277" r:id="rId8"/>
    <p:sldId id="278" r:id="rId9"/>
  </p:sldIdLst>
  <p:sldSz cx="6858000" cy="9144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0236" autoAdjust="0"/>
    <p:restoredTop sz="94660"/>
  </p:normalViewPr>
  <p:slideViewPr>
    <p:cSldViewPr snapToGrid="0" snapToObjects="1">
      <p:cViewPr varScale="1">
        <p:scale>
          <a:sx n="68" d="100"/>
          <a:sy n="68" d="100"/>
        </p:scale>
        <p:origin x="-1912" y="-104"/>
      </p:cViewPr>
      <p:guideLst>
        <p:guide orient="horz" pos="2880"/>
        <p:guide pos="2160"/>
      </p:guideLst>
    </p:cSldViewPr>
  </p:slideViewPr>
  <p:notesTextViewPr>
    <p:cViewPr>
      <p:scale>
        <a:sx n="100" d="100"/>
        <a:sy n="100" d="100"/>
      </p:scale>
      <p:origin x="0" y="0"/>
    </p:cViewPr>
  </p:notesTextViewPr>
  <p:notesViewPr>
    <p:cSldViewPr snapToGrid="0" snapToObjects="1">
      <p:cViewPr varScale="1">
        <p:scale>
          <a:sx n="82" d="100"/>
          <a:sy n="82" d="100"/>
        </p:scale>
        <p:origin x="-3184" y="-11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handoutMaster" Target="handoutMasters/handoutMaster1.xml"/><Relationship Id="rId12" Type="http://schemas.openxmlformats.org/officeDocument/2006/relationships/printerSettings" Target="printerSettings/printerSettings1.bin"/><Relationship Id="rId13" Type="http://schemas.openxmlformats.org/officeDocument/2006/relationships/presProps" Target="presProps.xml"/><Relationship Id="rId14" Type="http://schemas.openxmlformats.org/officeDocument/2006/relationships/viewProps" Target="viewProps.xml"/><Relationship Id="rId15" Type="http://schemas.openxmlformats.org/officeDocument/2006/relationships/theme" Target="theme/theme1.xml"/><Relationship Id="rId16"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6D4BFD6-B7B3-AF48-8307-CC03C0669F48}" type="datetime1">
              <a:rPr lang="en-US" smtClean="0"/>
              <a:t>10/26/19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625FCD6-44F4-7B4B-A494-2E4C7C884653}" type="slidenum">
              <a:rPr lang="en-US" smtClean="0"/>
              <a:t>‹#›</a:t>
            </a:fld>
            <a:endParaRPr lang="en-US"/>
          </a:p>
        </p:txBody>
      </p:sp>
    </p:spTree>
    <p:extLst>
      <p:ext uri="{BB962C8B-B14F-4D97-AF65-F5344CB8AC3E}">
        <p14:creationId xmlns:p14="http://schemas.microsoft.com/office/powerpoint/2010/main" val="298050084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70508A5-38AD-CD43-9ED3-3CFF015F24E8}" type="datetime1">
              <a:rPr lang="en-US" smtClean="0"/>
              <a:t>10/26/19</a:t>
            </a:fld>
            <a:endParaRPr lang="en-US"/>
          </a:p>
        </p:txBody>
      </p:sp>
      <p:sp>
        <p:nvSpPr>
          <p:cNvPr id="4" name="Slide Image Placeholder 3"/>
          <p:cNvSpPr>
            <a:spLocks noGrp="1" noRot="1" noChangeAspect="1"/>
          </p:cNvSpPr>
          <p:nvPr>
            <p:ph type="sldImg" idx="2"/>
          </p:nvPr>
        </p:nvSpPr>
        <p:spPr>
          <a:xfrm>
            <a:off x="2143125" y="685800"/>
            <a:ext cx="257175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F64C0A-64B8-9641-9771-980E6D4A1C20}" type="slidenum">
              <a:rPr lang="en-US" smtClean="0"/>
              <a:t>‹#›</a:t>
            </a:fld>
            <a:endParaRPr lang="en-US"/>
          </a:p>
        </p:txBody>
      </p:sp>
    </p:spTree>
    <p:extLst>
      <p:ext uri="{BB962C8B-B14F-4D97-AF65-F5344CB8AC3E}">
        <p14:creationId xmlns:p14="http://schemas.microsoft.com/office/powerpoint/2010/main" val="2550605088"/>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6F64C0A-64B8-9641-9771-980E6D4A1C20}" type="slidenum">
              <a:rPr lang="en-US" smtClean="0"/>
              <a:t>1</a:t>
            </a:fld>
            <a:endParaRPr lang="en-US"/>
          </a:p>
        </p:txBody>
      </p:sp>
    </p:spTree>
    <p:extLst>
      <p:ext uri="{BB962C8B-B14F-4D97-AF65-F5344CB8AC3E}">
        <p14:creationId xmlns:p14="http://schemas.microsoft.com/office/powerpoint/2010/main" val="36034780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6F64C0A-64B8-9641-9771-980E6D4A1C20}" type="slidenum">
              <a:rPr lang="en-US" smtClean="0"/>
              <a:t>5</a:t>
            </a:fld>
            <a:endParaRPr lang="en-US"/>
          </a:p>
        </p:txBody>
      </p:sp>
    </p:spTree>
    <p:extLst>
      <p:ext uri="{BB962C8B-B14F-4D97-AF65-F5344CB8AC3E}">
        <p14:creationId xmlns:p14="http://schemas.microsoft.com/office/powerpoint/2010/main" val="22554783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2840568"/>
            <a:ext cx="5829300" cy="1960033"/>
          </a:xfrm>
        </p:spPr>
        <p:txBody>
          <a:bodyPr/>
          <a:lstStyle/>
          <a:p>
            <a:r>
              <a:rPr lang="en-US" smtClean="0"/>
              <a:t>Click to edit Master title style</a:t>
            </a:r>
            <a:endParaRPr lang="en-US"/>
          </a:p>
        </p:txBody>
      </p:sp>
      <p:sp>
        <p:nvSpPr>
          <p:cNvPr id="3" name="Subtitle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B6CD7E5-71BC-2545-A0FF-61943019785C}" type="datetime1">
              <a:rPr lang="en-US" smtClean="0"/>
              <a:t>10/26/19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EB04CE-BCE0-D546-9C13-EA2AAD07696C}" type="slidenum">
              <a:rPr lang="en-US" smtClean="0"/>
              <a:t>‹#›</a:t>
            </a:fld>
            <a:endParaRPr lang="en-US"/>
          </a:p>
        </p:txBody>
      </p:sp>
    </p:spTree>
    <p:extLst>
      <p:ext uri="{BB962C8B-B14F-4D97-AF65-F5344CB8AC3E}">
        <p14:creationId xmlns:p14="http://schemas.microsoft.com/office/powerpoint/2010/main" val="28782381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DCD2FAC-55FA-374C-99F1-4DDEFFBE8C66}" type="datetime1">
              <a:rPr lang="en-US" smtClean="0"/>
              <a:t>10/26/19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EB04CE-BCE0-D546-9C13-EA2AAD07696C}" type="slidenum">
              <a:rPr lang="en-US" smtClean="0"/>
              <a:t>‹#›</a:t>
            </a:fld>
            <a:endParaRPr lang="en-US"/>
          </a:p>
        </p:txBody>
      </p:sp>
    </p:spTree>
    <p:extLst>
      <p:ext uri="{BB962C8B-B14F-4D97-AF65-F5344CB8AC3E}">
        <p14:creationId xmlns:p14="http://schemas.microsoft.com/office/powerpoint/2010/main" val="36185455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366185"/>
            <a:ext cx="1543050" cy="780203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42900" y="366185"/>
            <a:ext cx="4514850" cy="780203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94FF090-00D7-0B47-AA6F-2A17E92D3419}" type="datetime1">
              <a:rPr lang="en-US" smtClean="0"/>
              <a:t>10/26/19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EB04CE-BCE0-D546-9C13-EA2AAD07696C}" type="slidenum">
              <a:rPr lang="en-US" smtClean="0"/>
              <a:t>‹#›</a:t>
            </a:fld>
            <a:endParaRPr lang="en-US"/>
          </a:p>
        </p:txBody>
      </p:sp>
    </p:spTree>
    <p:extLst>
      <p:ext uri="{BB962C8B-B14F-4D97-AF65-F5344CB8AC3E}">
        <p14:creationId xmlns:p14="http://schemas.microsoft.com/office/powerpoint/2010/main" val="30487017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3EF68A2-D388-6F4D-896C-2BD9CAC4A3C7}" type="datetime1">
              <a:rPr lang="en-US" smtClean="0"/>
              <a:t>10/26/19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EB04CE-BCE0-D546-9C13-EA2AAD07696C}" type="slidenum">
              <a:rPr lang="en-US" smtClean="0"/>
              <a:t>‹#›</a:t>
            </a:fld>
            <a:endParaRPr lang="en-US"/>
          </a:p>
        </p:txBody>
      </p:sp>
    </p:spTree>
    <p:extLst>
      <p:ext uri="{BB962C8B-B14F-4D97-AF65-F5344CB8AC3E}">
        <p14:creationId xmlns:p14="http://schemas.microsoft.com/office/powerpoint/2010/main" val="21528331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5875867"/>
            <a:ext cx="5829300" cy="181610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541735" y="3875618"/>
            <a:ext cx="5829300" cy="20002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B74DE9C-B575-0149-9D4C-26EDE00989EF}" type="datetime1">
              <a:rPr lang="en-US" smtClean="0"/>
              <a:t>10/26/19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EB04CE-BCE0-D546-9C13-EA2AAD07696C}" type="slidenum">
              <a:rPr lang="en-US" smtClean="0"/>
              <a:t>‹#›</a:t>
            </a:fld>
            <a:endParaRPr lang="en-US"/>
          </a:p>
        </p:txBody>
      </p:sp>
    </p:spTree>
    <p:extLst>
      <p:ext uri="{BB962C8B-B14F-4D97-AF65-F5344CB8AC3E}">
        <p14:creationId xmlns:p14="http://schemas.microsoft.com/office/powerpoint/2010/main" val="22730727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42900" y="2133601"/>
            <a:ext cx="302895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486150" y="2133601"/>
            <a:ext cx="302895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2D0306F-733E-FC40-A30E-3E7ABDD3B493}" type="datetime1">
              <a:rPr lang="en-US" smtClean="0"/>
              <a:t>10/26/19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2EB04CE-BCE0-D546-9C13-EA2AAD07696C}" type="slidenum">
              <a:rPr lang="en-US" smtClean="0"/>
              <a:t>‹#›</a:t>
            </a:fld>
            <a:endParaRPr lang="en-US"/>
          </a:p>
        </p:txBody>
      </p:sp>
    </p:spTree>
    <p:extLst>
      <p:ext uri="{BB962C8B-B14F-4D97-AF65-F5344CB8AC3E}">
        <p14:creationId xmlns:p14="http://schemas.microsoft.com/office/powerpoint/2010/main" val="37666412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42900" y="2046817"/>
            <a:ext cx="303014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42900"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3483769" y="2046817"/>
            <a:ext cx="303133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483769"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8EFF430-D4A5-2742-927F-E542570CC9BD}" type="datetime1">
              <a:rPr lang="en-US" smtClean="0"/>
              <a:t>10/26/19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2EB04CE-BCE0-D546-9C13-EA2AAD07696C}" type="slidenum">
              <a:rPr lang="en-US" smtClean="0"/>
              <a:t>‹#›</a:t>
            </a:fld>
            <a:endParaRPr lang="en-US"/>
          </a:p>
        </p:txBody>
      </p:sp>
    </p:spTree>
    <p:extLst>
      <p:ext uri="{BB962C8B-B14F-4D97-AF65-F5344CB8AC3E}">
        <p14:creationId xmlns:p14="http://schemas.microsoft.com/office/powerpoint/2010/main" val="10422004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915CDA7-283B-134F-B094-3A112D900319}" type="datetime1">
              <a:rPr lang="en-US" smtClean="0"/>
              <a:t>10/26/19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2EB04CE-BCE0-D546-9C13-EA2AAD07696C}" type="slidenum">
              <a:rPr lang="en-US" smtClean="0"/>
              <a:t>‹#›</a:t>
            </a:fld>
            <a:endParaRPr lang="en-US"/>
          </a:p>
        </p:txBody>
      </p:sp>
    </p:spTree>
    <p:extLst>
      <p:ext uri="{BB962C8B-B14F-4D97-AF65-F5344CB8AC3E}">
        <p14:creationId xmlns:p14="http://schemas.microsoft.com/office/powerpoint/2010/main" val="36019929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3F5CAC1-5A63-1F46-A1BD-73B3AA516E95}" type="datetime1">
              <a:rPr lang="en-US" smtClean="0"/>
              <a:t>10/26/19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2EB04CE-BCE0-D546-9C13-EA2AAD07696C}" type="slidenum">
              <a:rPr lang="en-US" smtClean="0"/>
              <a:t>‹#›</a:t>
            </a:fld>
            <a:endParaRPr lang="en-US"/>
          </a:p>
        </p:txBody>
      </p:sp>
    </p:spTree>
    <p:extLst>
      <p:ext uri="{BB962C8B-B14F-4D97-AF65-F5344CB8AC3E}">
        <p14:creationId xmlns:p14="http://schemas.microsoft.com/office/powerpoint/2010/main" val="23737277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4067"/>
            <a:ext cx="2256235" cy="154940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2681287" y="364067"/>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342900" y="1913467"/>
            <a:ext cx="2256235"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45EC2B8-3F17-A540-8F14-2073F5E1BAAB}" type="datetime1">
              <a:rPr lang="en-US" smtClean="0"/>
              <a:t>10/26/19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2EB04CE-BCE0-D546-9C13-EA2AAD07696C}" type="slidenum">
              <a:rPr lang="en-US" smtClean="0"/>
              <a:t>‹#›</a:t>
            </a:fld>
            <a:endParaRPr lang="en-US"/>
          </a:p>
        </p:txBody>
      </p:sp>
    </p:spTree>
    <p:extLst>
      <p:ext uri="{BB962C8B-B14F-4D97-AF65-F5344CB8AC3E}">
        <p14:creationId xmlns:p14="http://schemas.microsoft.com/office/powerpoint/2010/main" val="1825024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6400800"/>
            <a:ext cx="4114800" cy="755651"/>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344216" y="81703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344216" y="7156451"/>
            <a:ext cx="411480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410EDEF-2B0C-2A4F-8E70-7B8392A9D6E2}" type="datetime1">
              <a:rPr lang="en-US" smtClean="0"/>
              <a:t>10/26/19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2EB04CE-BCE0-D546-9C13-EA2AAD07696C}" type="slidenum">
              <a:rPr lang="en-US" smtClean="0"/>
              <a:t>‹#›</a:t>
            </a:fld>
            <a:endParaRPr lang="en-US"/>
          </a:p>
        </p:txBody>
      </p:sp>
    </p:spTree>
    <p:extLst>
      <p:ext uri="{BB962C8B-B14F-4D97-AF65-F5344CB8AC3E}">
        <p14:creationId xmlns:p14="http://schemas.microsoft.com/office/powerpoint/2010/main" val="215531758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366184"/>
            <a:ext cx="6172200" cy="1524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342900" y="2133601"/>
            <a:ext cx="6172200" cy="603461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342900" y="8475134"/>
            <a:ext cx="1600200" cy="486833"/>
          </a:xfrm>
          <a:prstGeom prst="rect">
            <a:avLst/>
          </a:prstGeom>
        </p:spPr>
        <p:txBody>
          <a:bodyPr vert="horz" lIns="91440" tIns="45720" rIns="91440" bIns="45720" rtlCol="0" anchor="ctr"/>
          <a:lstStyle>
            <a:lvl1pPr algn="l">
              <a:defRPr sz="1200">
                <a:solidFill>
                  <a:schemeClr val="tx1">
                    <a:tint val="75000"/>
                  </a:schemeClr>
                </a:solidFill>
              </a:defRPr>
            </a:lvl1pPr>
          </a:lstStyle>
          <a:p>
            <a:fld id="{009B91E2-1F0B-4844-9790-000324F1014A}" type="datetime1">
              <a:rPr lang="en-US" smtClean="0"/>
              <a:t>10/26/19</a:t>
            </a:fld>
            <a:endParaRPr lang="en-US"/>
          </a:p>
        </p:txBody>
      </p:sp>
      <p:sp>
        <p:nvSpPr>
          <p:cNvPr id="5" name="Footer Placeholder 4"/>
          <p:cNvSpPr>
            <a:spLocks noGrp="1"/>
          </p:cNvSpPr>
          <p:nvPr>
            <p:ph type="ftr" sz="quarter" idx="3"/>
          </p:nvPr>
        </p:nvSpPr>
        <p:spPr>
          <a:xfrm>
            <a:off x="2343150" y="8475134"/>
            <a:ext cx="2171700" cy="48683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914900" y="8475134"/>
            <a:ext cx="1600200" cy="486833"/>
          </a:xfrm>
          <a:prstGeom prst="rect">
            <a:avLst/>
          </a:prstGeom>
        </p:spPr>
        <p:txBody>
          <a:bodyPr vert="horz" lIns="91440" tIns="45720" rIns="91440" bIns="45720" rtlCol="0" anchor="ctr"/>
          <a:lstStyle>
            <a:lvl1pPr algn="r">
              <a:defRPr sz="1200">
                <a:solidFill>
                  <a:schemeClr val="tx1">
                    <a:tint val="75000"/>
                  </a:schemeClr>
                </a:solidFill>
              </a:defRPr>
            </a:lvl1pPr>
          </a:lstStyle>
          <a:p>
            <a:fld id="{62EB04CE-BCE0-D546-9C13-EA2AAD07696C}" type="slidenum">
              <a:rPr lang="en-US" smtClean="0"/>
              <a:t>‹#›</a:t>
            </a:fld>
            <a:endParaRPr lang="en-US"/>
          </a:p>
        </p:txBody>
      </p:sp>
    </p:spTree>
    <p:extLst>
      <p:ext uri="{BB962C8B-B14F-4D97-AF65-F5344CB8AC3E}">
        <p14:creationId xmlns:p14="http://schemas.microsoft.com/office/powerpoint/2010/main" val="15408008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hyperlink" Target="http://www.HVACCoachingCorner.com" TargetMode="External"/><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2">
            <a:extLst>
              <a:ext uri="{FF2B5EF4-FFF2-40B4-BE49-F238E27FC236}">
                <a16:creationId xmlns="" xmlns:a16="http://schemas.microsoft.com/office/drawing/2014/main" id="{90A366E8-B746-B74F-AB41-C923686E8106}"/>
              </a:ext>
            </a:extLst>
          </p:cNvPr>
          <p:cNvSpPr>
            <a:spLocks noGrp="1"/>
          </p:cNvSpPr>
          <p:nvPr>
            <p:ph type="subTitle" idx="1"/>
          </p:nvPr>
        </p:nvSpPr>
        <p:spPr>
          <a:xfrm>
            <a:off x="1028700" y="32227"/>
            <a:ext cx="4800600" cy="1006764"/>
          </a:xfrm>
        </p:spPr>
        <p:txBody>
          <a:bodyPr>
            <a:normAutofit fontScale="97500"/>
          </a:bodyPr>
          <a:lstStyle/>
          <a:p>
            <a:r>
              <a:rPr lang="en-US" sz="1600" dirty="0" smtClean="0"/>
              <a:t>Discovery and Rapport</a:t>
            </a:r>
          </a:p>
        </p:txBody>
      </p:sp>
      <p:sp>
        <p:nvSpPr>
          <p:cNvPr id="6" name="TextBox 5"/>
          <p:cNvSpPr txBox="1"/>
          <p:nvPr/>
        </p:nvSpPr>
        <p:spPr>
          <a:xfrm>
            <a:off x="168062" y="653920"/>
            <a:ext cx="6573225" cy="894604"/>
          </a:xfrm>
          <a:prstGeom prst="rect">
            <a:avLst/>
          </a:prstGeom>
          <a:noFill/>
          <a:ln>
            <a:noFill/>
          </a:ln>
        </p:spPr>
        <p:txBody>
          <a:bodyPr wrap="square" lIns="0" tIns="0" rIns="0" bIns="0" rtlCol="0">
            <a:spAutoFit/>
          </a:bodyPr>
          <a:lstStyle/>
          <a:p>
            <a:pPr algn="ctr">
              <a:lnSpc>
                <a:spcPct val="90000"/>
              </a:lnSpc>
            </a:pPr>
            <a:r>
              <a:rPr lang="en-US" sz="3200" b="1" dirty="0" smtClean="0">
                <a:latin typeface="+mj-lt"/>
              </a:rPr>
              <a:t>The Sales Process</a:t>
            </a:r>
          </a:p>
          <a:p>
            <a:pPr algn="ctr">
              <a:lnSpc>
                <a:spcPct val="90000"/>
              </a:lnSpc>
            </a:pPr>
            <a:r>
              <a:rPr lang="en-US" sz="3200" b="1" dirty="0" smtClean="0">
                <a:latin typeface="+mj-lt"/>
              </a:rPr>
              <a:t>Discovery and Rapport </a:t>
            </a:r>
          </a:p>
        </p:txBody>
      </p:sp>
      <p:pic>
        <p:nvPicPr>
          <p:cNvPr id="3" name="Picture 2"/>
          <p:cNvPicPr>
            <a:picLocks noChangeAspect="1"/>
          </p:cNvPicPr>
          <p:nvPr/>
        </p:nvPicPr>
        <p:blipFill>
          <a:blip r:embed="rId3"/>
          <a:stretch>
            <a:fillRect/>
          </a:stretch>
        </p:blipFill>
        <p:spPr>
          <a:xfrm>
            <a:off x="0" y="1585114"/>
            <a:ext cx="6858000" cy="3880718"/>
          </a:xfrm>
          <a:prstGeom prst="rect">
            <a:avLst/>
          </a:prstGeom>
        </p:spPr>
      </p:pic>
      <p:sp>
        <p:nvSpPr>
          <p:cNvPr id="9" name="TextBox 8"/>
          <p:cNvSpPr txBox="1"/>
          <p:nvPr/>
        </p:nvSpPr>
        <p:spPr>
          <a:xfrm>
            <a:off x="192430" y="7311336"/>
            <a:ext cx="3230459" cy="1477328"/>
          </a:xfrm>
          <a:prstGeom prst="rect">
            <a:avLst/>
          </a:prstGeom>
          <a:noFill/>
        </p:spPr>
        <p:txBody>
          <a:bodyPr wrap="none" rtlCol="0">
            <a:spAutoFit/>
          </a:bodyPr>
          <a:lstStyle/>
          <a:p>
            <a:r>
              <a:rPr lang="en-US" dirty="0" smtClean="0"/>
              <a:t>Tom Wittman</a:t>
            </a:r>
          </a:p>
          <a:p>
            <a:r>
              <a:rPr lang="en-US" dirty="0" smtClean="0"/>
              <a:t>Success Advocate</a:t>
            </a:r>
          </a:p>
          <a:p>
            <a:r>
              <a:rPr lang="en-US" dirty="0" smtClean="0"/>
              <a:t>317-750-1607</a:t>
            </a:r>
          </a:p>
          <a:p>
            <a:r>
              <a:rPr lang="en-US" dirty="0" smtClean="0">
                <a:hlinkClick r:id="rId4"/>
              </a:rPr>
              <a:t>www.HVACCoachingCorner.com</a:t>
            </a:r>
            <a:endParaRPr lang="en-US" dirty="0" smtClean="0"/>
          </a:p>
          <a:p>
            <a:r>
              <a:rPr lang="en-US" dirty="0" err="1" smtClean="0"/>
              <a:t>CoachTomW@Gmail.com</a:t>
            </a:r>
            <a:endParaRPr lang="en-US" dirty="0"/>
          </a:p>
        </p:txBody>
      </p:sp>
    </p:spTree>
    <p:extLst>
      <p:ext uri="{BB962C8B-B14F-4D97-AF65-F5344CB8AC3E}">
        <p14:creationId xmlns:p14="http://schemas.microsoft.com/office/powerpoint/2010/main" val="352198707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2">
            <a:extLst>
              <a:ext uri="{FF2B5EF4-FFF2-40B4-BE49-F238E27FC236}">
                <a16:creationId xmlns="" xmlns:a16="http://schemas.microsoft.com/office/drawing/2014/main" id="{90A366E8-B746-B74F-AB41-C923686E8106}"/>
              </a:ext>
            </a:extLst>
          </p:cNvPr>
          <p:cNvSpPr>
            <a:spLocks noGrp="1"/>
          </p:cNvSpPr>
          <p:nvPr>
            <p:ph type="subTitle" idx="1"/>
          </p:nvPr>
        </p:nvSpPr>
        <p:spPr>
          <a:xfrm>
            <a:off x="1028700" y="1694348"/>
            <a:ext cx="4800600" cy="1006764"/>
          </a:xfrm>
        </p:spPr>
        <p:txBody>
          <a:bodyPr>
            <a:normAutofit fontScale="97500"/>
          </a:bodyPr>
          <a:lstStyle/>
          <a:p>
            <a:pPr algn="l"/>
            <a:r>
              <a:rPr lang="en-US" sz="1600" dirty="0" smtClean="0"/>
              <a:t> </a:t>
            </a:r>
          </a:p>
        </p:txBody>
      </p:sp>
      <p:sp>
        <p:nvSpPr>
          <p:cNvPr id="2" name="TextBox 1"/>
          <p:cNvSpPr txBox="1"/>
          <p:nvPr/>
        </p:nvSpPr>
        <p:spPr>
          <a:xfrm>
            <a:off x="765630" y="560242"/>
            <a:ext cx="5303397" cy="4390433"/>
          </a:xfrm>
          <a:prstGeom prst="rect">
            <a:avLst/>
          </a:prstGeom>
          <a:noFill/>
        </p:spPr>
        <p:txBody>
          <a:bodyPr wrap="square" rtlCol="0">
            <a:spAutoFit/>
          </a:bodyPr>
          <a:lstStyle/>
          <a:p>
            <a:r>
              <a:rPr lang="en-US" dirty="0" smtClean="0"/>
              <a:t>Index Pages</a:t>
            </a:r>
          </a:p>
          <a:p>
            <a:endParaRPr lang="en-US" dirty="0"/>
          </a:p>
          <a:p>
            <a:pPr algn="ctr">
              <a:lnSpc>
                <a:spcPct val="90000"/>
              </a:lnSpc>
            </a:pPr>
            <a:endParaRPr lang="en-US" b="1" dirty="0"/>
          </a:p>
          <a:p>
            <a:pPr>
              <a:lnSpc>
                <a:spcPct val="90000"/>
              </a:lnSpc>
            </a:pPr>
            <a:r>
              <a:rPr lang="en-US" b="1" dirty="0" smtClean="0"/>
              <a:t> </a:t>
            </a:r>
            <a:r>
              <a:rPr lang="en-US" b="1" dirty="0" smtClean="0"/>
              <a:t>Prepare for the Call 						1</a:t>
            </a:r>
          </a:p>
          <a:p>
            <a:pPr>
              <a:lnSpc>
                <a:spcPct val="90000"/>
              </a:lnSpc>
            </a:pPr>
            <a:endParaRPr lang="en-US" b="1" dirty="0"/>
          </a:p>
          <a:p>
            <a:pPr>
              <a:lnSpc>
                <a:spcPct val="90000"/>
              </a:lnSpc>
            </a:pPr>
            <a:r>
              <a:rPr lang="en-US" b="1" dirty="0" smtClean="0"/>
              <a:t>First Impression &amp; Warm Up					2</a:t>
            </a:r>
          </a:p>
          <a:p>
            <a:pPr>
              <a:lnSpc>
                <a:spcPct val="90000"/>
              </a:lnSpc>
            </a:pPr>
            <a:endParaRPr lang="en-US" b="1" dirty="0" smtClean="0"/>
          </a:p>
          <a:p>
            <a:pPr>
              <a:lnSpc>
                <a:spcPct val="90000"/>
              </a:lnSpc>
            </a:pPr>
            <a:r>
              <a:rPr lang="en-US" b="1" dirty="0" smtClean="0"/>
              <a:t>The Agenda								3</a:t>
            </a:r>
          </a:p>
          <a:p>
            <a:pPr>
              <a:lnSpc>
                <a:spcPct val="90000"/>
              </a:lnSpc>
            </a:pPr>
            <a:endParaRPr lang="en-US" b="1" dirty="0"/>
          </a:p>
          <a:p>
            <a:pPr>
              <a:lnSpc>
                <a:spcPct val="90000"/>
              </a:lnSpc>
            </a:pPr>
            <a:r>
              <a:rPr lang="en-US" b="1" dirty="0" smtClean="0"/>
              <a:t>Goals									4</a:t>
            </a:r>
          </a:p>
          <a:p>
            <a:pPr>
              <a:lnSpc>
                <a:spcPct val="90000"/>
              </a:lnSpc>
            </a:pPr>
            <a:endParaRPr lang="en-US" b="1" dirty="0"/>
          </a:p>
          <a:p>
            <a:pPr>
              <a:lnSpc>
                <a:spcPct val="90000"/>
              </a:lnSpc>
            </a:pPr>
            <a:r>
              <a:rPr lang="en-US" b="1" dirty="0" smtClean="0"/>
              <a:t>Home Survey								5</a:t>
            </a:r>
          </a:p>
          <a:p>
            <a:pPr>
              <a:lnSpc>
                <a:spcPct val="90000"/>
              </a:lnSpc>
            </a:pPr>
            <a:endParaRPr lang="en-US" b="1" dirty="0"/>
          </a:p>
          <a:p>
            <a:pPr>
              <a:lnSpc>
                <a:spcPct val="90000"/>
              </a:lnSpc>
            </a:pPr>
            <a:endParaRPr lang="en-US" b="1" dirty="0"/>
          </a:p>
          <a:p>
            <a:pPr>
              <a:lnSpc>
                <a:spcPct val="90000"/>
              </a:lnSpc>
            </a:pPr>
            <a:r>
              <a:rPr lang="en-US" b="1" dirty="0" smtClean="0"/>
              <a:t>				</a:t>
            </a:r>
            <a:endParaRPr lang="en-US" b="1" dirty="0"/>
          </a:p>
          <a:p>
            <a:pPr algn="ctr">
              <a:lnSpc>
                <a:spcPct val="90000"/>
              </a:lnSpc>
            </a:pPr>
            <a:endParaRPr lang="en-US" b="1" dirty="0"/>
          </a:p>
          <a:p>
            <a:endParaRPr lang="en-US" dirty="0"/>
          </a:p>
        </p:txBody>
      </p:sp>
    </p:spTree>
    <p:extLst>
      <p:ext uri="{BB962C8B-B14F-4D97-AF65-F5344CB8AC3E}">
        <p14:creationId xmlns:p14="http://schemas.microsoft.com/office/powerpoint/2010/main" val="4146994200"/>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2">
            <a:extLst>
              <a:ext uri="{FF2B5EF4-FFF2-40B4-BE49-F238E27FC236}">
                <a16:creationId xmlns="" xmlns:a16="http://schemas.microsoft.com/office/drawing/2014/main" id="{90A366E8-B746-B74F-AB41-C923686E8106}"/>
              </a:ext>
            </a:extLst>
          </p:cNvPr>
          <p:cNvSpPr>
            <a:spLocks noGrp="1"/>
          </p:cNvSpPr>
          <p:nvPr>
            <p:ph type="subTitle" idx="1"/>
          </p:nvPr>
        </p:nvSpPr>
        <p:spPr>
          <a:xfrm>
            <a:off x="1028700" y="32227"/>
            <a:ext cx="4800600" cy="1006764"/>
          </a:xfrm>
        </p:spPr>
        <p:txBody>
          <a:bodyPr>
            <a:normAutofit fontScale="97500"/>
          </a:bodyPr>
          <a:lstStyle/>
          <a:p>
            <a:r>
              <a:rPr lang="en-US" sz="1600" dirty="0" smtClean="0"/>
              <a:t>Discovery and Rapport</a:t>
            </a:r>
          </a:p>
        </p:txBody>
      </p:sp>
      <p:sp>
        <p:nvSpPr>
          <p:cNvPr id="5" name="Isosceles Triangle 4"/>
          <p:cNvSpPr/>
          <p:nvPr/>
        </p:nvSpPr>
        <p:spPr>
          <a:xfrm rot="10800000">
            <a:off x="149389" y="1488917"/>
            <a:ext cx="6573224" cy="7524247"/>
          </a:xfrm>
          <a:prstGeom prst="triangle">
            <a:avLst>
              <a:gd name="adj" fmla="val 49432"/>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latin typeface="Zapf Dingbats"/>
                <a:ea typeface="Zapf Dingbats"/>
                <a:cs typeface="Zapf Dingbats"/>
              </a:rPr>
              <a:t>✔✔</a:t>
            </a:r>
            <a:r>
              <a:rPr lang="en-US" dirty="0">
                <a:latin typeface="Zapf Dingbats"/>
                <a:ea typeface="Zapf Dingbats"/>
                <a:cs typeface="Zapf Dingbats"/>
              </a:rPr>
              <a:t>✓</a:t>
            </a:r>
            <a:endParaRPr lang="en-US" dirty="0"/>
          </a:p>
        </p:txBody>
      </p:sp>
      <p:sp>
        <p:nvSpPr>
          <p:cNvPr id="6" name="TextBox 5"/>
          <p:cNvSpPr txBox="1"/>
          <p:nvPr/>
        </p:nvSpPr>
        <p:spPr>
          <a:xfrm>
            <a:off x="168062" y="653920"/>
            <a:ext cx="6573225" cy="451406"/>
          </a:xfrm>
          <a:prstGeom prst="rect">
            <a:avLst/>
          </a:prstGeom>
          <a:noFill/>
          <a:ln>
            <a:noFill/>
          </a:ln>
        </p:spPr>
        <p:txBody>
          <a:bodyPr wrap="square" lIns="0" tIns="0" rIns="0" bIns="0" rtlCol="0">
            <a:spAutoFit/>
          </a:bodyPr>
          <a:lstStyle/>
          <a:p>
            <a:pPr algn="ctr">
              <a:lnSpc>
                <a:spcPct val="90000"/>
              </a:lnSpc>
            </a:pPr>
            <a:r>
              <a:rPr lang="en-US" sz="3200" b="1" dirty="0" smtClean="0">
                <a:latin typeface="+mj-lt"/>
              </a:rPr>
              <a:t>Prepare for the call</a:t>
            </a:r>
          </a:p>
        </p:txBody>
      </p:sp>
      <p:sp>
        <p:nvSpPr>
          <p:cNvPr id="7" name="TextBox 6"/>
          <p:cNvSpPr txBox="1"/>
          <p:nvPr/>
        </p:nvSpPr>
        <p:spPr>
          <a:xfrm>
            <a:off x="151272" y="1623048"/>
            <a:ext cx="6668508" cy="6957290"/>
          </a:xfrm>
          <a:prstGeom prst="rect">
            <a:avLst/>
          </a:prstGeom>
          <a:noFill/>
          <a:ln>
            <a:noFill/>
          </a:ln>
        </p:spPr>
        <p:txBody>
          <a:bodyPr wrap="square" lIns="0" tIns="0" rIns="0" bIns="0" rtlCol="0">
            <a:spAutoFit/>
          </a:bodyPr>
          <a:lstStyle/>
          <a:p>
            <a:pPr marL="342900" indent="-342900">
              <a:lnSpc>
                <a:spcPct val="90000"/>
              </a:lnSpc>
              <a:buFont typeface="Arial"/>
              <a:buChar char="•"/>
            </a:pPr>
            <a:r>
              <a:rPr lang="en-US" b="1" dirty="0" smtClean="0">
                <a:latin typeface="+mj-lt"/>
              </a:rPr>
              <a:t>Pre – load all Customer Information</a:t>
            </a:r>
          </a:p>
          <a:p>
            <a:pPr marL="342900" indent="-342900">
              <a:lnSpc>
                <a:spcPct val="90000"/>
              </a:lnSpc>
              <a:buFont typeface="Arial"/>
              <a:buChar char="•"/>
            </a:pPr>
            <a:endParaRPr lang="en-US" sz="800" b="1" dirty="0" smtClean="0">
              <a:latin typeface="+mj-lt"/>
            </a:endParaRPr>
          </a:p>
          <a:p>
            <a:pPr marL="342900" indent="-342900">
              <a:lnSpc>
                <a:spcPct val="90000"/>
              </a:lnSpc>
              <a:buFont typeface="Arial"/>
              <a:buChar char="•"/>
            </a:pPr>
            <a:r>
              <a:rPr lang="en-US" b="1" dirty="0" smtClean="0">
                <a:latin typeface="+mj-lt"/>
              </a:rPr>
              <a:t>Prepare your sales folder.</a:t>
            </a:r>
          </a:p>
          <a:p>
            <a:pPr marL="171450" indent="-171450">
              <a:lnSpc>
                <a:spcPct val="90000"/>
              </a:lnSpc>
              <a:buFont typeface="Arial"/>
              <a:buChar char="•"/>
            </a:pPr>
            <a:endParaRPr lang="en-US" sz="800" b="1" dirty="0">
              <a:latin typeface="+mj-lt"/>
            </a:endParaRPr>
          </a:p>
          <a:p>
            <a:pPr marL="342900" indent="-342900">
              <a:lnSpc>
                <a:spcPct val="90000"/>
              </a:lnSpc>
              <a:buFont typeface="Arial"/>
              <a:buChar char="•"/>
            </a:pPr>
            <a:r>
              <a:rPr lang="en-US" b="1" dirty="0" smtClean="0">
                <a:latin typeface="+mj-lt"/>
              </a:rPr>
              <a:t>Call your Customer</a:t>
            </a:r>
          </a:p>
          <a:p>
            <a:pPr marL="342900" indent="-342900">
              <a:lnSpc>
                <a:spcPct val="90000"/>
              </a:lnSpc>
              <a:buFont typeface="Arial"/>
              <a:buChar char="•"/>
            </a:pPr>
            <a:endParaRPr lang="en-US" sz="800" dirty="0" smtClean="0">
              <a:latin typeface="+mj-lt"/>
            </a:endParaRPr>
          </a:p>
          <a:p>
            <a:pPr algn="ctr">
              <a:lnSpc>
                <a:spcPct val="90000"/>
              </a:lnSpc>
            </a:pPr>
            <a:r>
              <a:rPr lang="en-US" i="1" dirty="0" smtClean="0">
                <a:latin typeface="+mj-lt"/>
              </a:rPr>
              <a:t>“Hi this is ( name) With (company)” </a:t>
            </a:r>
          </a:p>
          <a:p>
            <a:pPr marL="171450" indent="-171450">
              <a:lnSpc>
                <a:spcPct val="90000"/>
              </a:lnSpc>
              <a:buFont typeface="Arial"/>
              <a:buChar char="•"/>
            </a:pPr>
            <a:endParaRPr lang="en-US" sz="800" dirty="0">
              <a:latin typeface="+mj-lt"/>
            </a:endParaRPr>
          </a:p>
          <a:p>
            <a:pPr marL="342900" indent="-342900">
              <a:lnSpc>
                <a:spcPct val="90000"/>
              </a:lnSpc>
              <a:buFont typeface="Arial"/>
              <a:buChar char="•"/>
            </a:pPr>
            <a:r>
              <a:rPr lang="en-US" b="1" dirty="0" smtClean="0">
                <a:latin typeface="+mj-lt"/>
              </a:rPr>
              <a:t>Confirm appointment time</a:t>
            </a:r>
          </a:p>
          <a:p>
            <a:pPr marL="342900" indent="-342900">
              <a:lnSpc>
                <a:spcPct val="90000"/>
              </a:lnSpc>
              <a:buFont typeface="Arial"/>
              <a:buChar char="•"/>
            </a:pPr>
            <a:endParaRPr lang="en-US" sz="800" dirty="0" smtClean="0">
              <a:latin typeface="+mj-lt"/>
            </a:endParaRPr>
          </a:p>
          <a:p>
            <a:pPr algn="ctr">
              <a:lnSpc>
                <a:spcPct val="90000"/>
              </a:lnSpc>
            </a:pPr>
            <a:r>
              <a:rPr lang="en-US" dirty="0" smtClean="0">
                <a:latin typeface="+mj-lt"/>
              </a:rPr>
              <a:t>“Just confirming our appointment for (time) (date).”</a:t>
            </a:r>
          </a:p>
          <a:p>
            <a:pPr marL="342900" indent="-342900">
              <a:lnSpc>
                <a:spcPct val="90000"/>
              </a:lnSpc>
              <a:buFont typeface="Arial"/>
              <a:buChar char="•"/>
            </a:pPr>
            <a:endParaRPr lang="en-US" sz="800" dirty="0" smtClean="0">
              <a:latin typeface="+mj-lt"/>
            </a:endParaRPr>
          </a:p>
          <a:p>
            <a:pPr marL="342900" indent="-342900">
              <a:lnSpc>
                <a:spcPct val="90000"/>
              </a:lnSpc>
              <a:buFont typeface="Arial"/>
              <a:buChar char="•"/>
            </a:pPr>
            <a:r>
              <a:rPr lang="en-US" b="1" dirty="0" smtClean="0">
                <a:latin typeface="+mj-lt"/>
              </a:rPr>
              <a:t>Establish a time commitment (60 – 90 minutes)</a:t>
            </a:r>
          </a:p>
          <a:p>
            <a:pPr marL="342900" indent="-342900">
              <a:lnSpc>
                <a:spcPct val="90000"/>
              </a:lnSpc>
              <a:buFont typeface="Arial"/>
              <a:buChar char="•"/>
            </a:pPr>
            <a:endParaRPr lang="en-US" sz="800" dirty="0" smtClean="0">
              <a:latin typeface="+mj-lt"/>
            </a:endParaRPr>
          </a:p>
          <a:p>
            <a:pPr algn="ctr">
              <a:lnSpc>
                <a:spcPct val="90000"/>
              </a:lnSpc>
            </a:pPr>
            <a:r>
              <a:rPr lang="en-US" dirty="0" smtClean="0">
                <a:latin typeface="+mj-lt"/>
              </a:rPr>
              <a:t>“This will take about 60 to 90 minutes,</a:t>
            </a:r>
          </a:p>
          <a:p>
            <a:pPr algn="ctr">
              <a:lnSpc>
                <a:spcPct val="90000"/>
              </a:lnSpc>
            </a:pPr>
            <a:r>
              <a:rPr lang="en-US" dirty="0" smtClean="0">
                <a:latin typeface="+mj-lt"/>
              </a:rPr>
              <a:t> Are we ok on time?”</a:t>
            </a:r>
          </a:p>
          <a:p>
            <a:pPr marL="171450" indent="-171450">
              <a:lnSpc>
                <a:spcPct val="90000"/>
              </a:lnSpc>
              <a:buFont typeface="Arial"/>
              <a:buChar char="•"/>
            </a:pPr>
            <a:endParaRPr lang="en-US" sz="800" dirty="0">
              <a:latin typeface="+mj-lt"/>
            </a:endParaRPr>
          </a:p>
          <a:p>
            <a:pPr marL="342900" indent="-342900">
              <a:lnSpc>
                <a:spcPct val="90000"/>
              </a:lnSpc>
              <a:buFont typeface="Arial"/>
              <a:buChar char="•"/>
            </a:pPr>
            <a:r>
              <a:rPr lang="en-US" b="1" dirty="0" smtClean="0">
                <a:latin typeface="+mj-lt"/>
              </a:rPr>
              <a:t>Pay attention to their Personality style</a:t>
            </a:r>
          </a:p>
          <a:p>
            <a:pPr marL="171450" indent="-171450">
              <a:lnSpc>
                <a:spcPct val="90000"/>
              </a:lnSpc>
              <a:buFont typeface="Arial"/>
              <a:buChar char="•"/>
            </a:pPr>
            <a:endParaRPr lang="en-US" sz="800" b="1" dirty="0">
              <a:latin typeface="+mj-lt"/>
            </a:endParaRPr>
          </a:p>
          <a:p>
            <a:pPr marL="342900" indent="-342900">
              <a:lnSpc>
                <a:spcPct val="90000"/>
              </a:lnSpc>
              <a:buFont typeface="Arial"/>
              <a:buChar char="•"/>
            </a:pPr>
            <a:r>
              <a:rPr lang="en-US" b="1" dirty="0" smtClean="0">
                <a:latin typeface="+mj-lt"/>
              </a:rPr>
              <a:t>Get them talking about What they want.</a:t>
            </a:r>
          </a:p>
          <a:p>
            <a:pPr marL="171450" indent="-171450">
              <a:lnSpc>
                <a:spcPct val="90000"/>
              </a:lnSpc>
              <a:buFont typeface="Arial"/>
              <a:buChar char="•"/>
            </a:pPr>
            <a:endParaRPr lang="en-US" sz="800" dirty="0">
              <a:latin typeface="+mj-lt"/>
            </a:endParaRPr>
          </a:p>
          <a:p>
            <a:pPr algn="ctr">
              <a:lnSpc>
                <a:spcPct val="90000"/>
              </a:lnSpc>
            </a:pPr>
            <a:r>
              <a:rPr lang="en-US" dirty="0" smtClean="0">
                <a:latin typeface="+mj-lt"/>
              </a:rPr>
              <a:t>“I understand that your wanting to</a:t>
            </a:r>
          </a:p>
          <a:p>
            <a:pPr algn="ctr">
              <a:lnSpc>
                <a:spcPct val="90000"/>
              </a:lnSpc>
            </a:pPr>
            <a:r>
              <a:rPr lang="en-US" dirty="0" smtClean="0">
                <a:latin typeface="+mj-lt"/>
              </a:rPr>
              <a:t>Upgrade your HVAC system.</a:t>
            </a:r>
          </a:p>
          <a:p>
            <a:pPr algn="ctr">
              <a:lnSpc>
                <a:spcPct val="90000"/>
              </a:lnSpc>
            </a:pPr>
            <a:r>
              <a:rPr lang="en-US" dirty="0" smtClean="0">
                <a:latin typeface="+mj-lt"/>
              </a:rPr>
              <a:t> Tell me about that”.</a:t>
            </a:r>
          </a:p>
          <a:p>
            <a:pPr marL="342900" indent="-342900">
              <a:lnSpc>
                <a:spcPct val="90000"/>
              </a:lnSpc>
              <a:buFont typeface="Arial"/>
              <a:buChar char="•"/>
            </a:pPr>
            <a:r>
              <a:rPr lang="en-US" b="1" dirty="0">
                <a:latin typeface="+mj-lt"/>
              </a:rPr>
              <a:t>(</a:t>
            </a:r>
            <a:r>
              <a:rPr lang="en-US" b="1" dirty="0" smtClean="0">
                <a:latin typeface="+mj-lt"/>
              </a:rPr>
              <a:t>listen to Understand)</a:t>
            </a:r>
          </a:p>
          <a:p>
            <a:pPr marL="171450" indent="-171450">
              <a:lnSpc>
                <a:spcPct val="90000"/>
              </a:lnSpc>
              <a:buFont typeface="Arial"/>
              <a:buChar char="•"/>
            </a:pPr>
            <a:endParaRPr lang="en-US" sz="800" dirty="0">
              <a:latin typeface="+mj-lt"/>
            </a:endParaRPr>
          </a:p>
          <a:p>
            <a:pPr algn="ctr">
              <a:lnSpc>
                <a:spcPct val="90000"/>
              </a:lnSpc>
            </a:pPr>
            <a:r>
              <a:rPr lang="en-US" dirty="0" smtClean="0">
                <a:latin typeface="+mj-lt"/>
              </a:rPr>
              <a:t>“I can help you with that.”</a:t>
            </a:r>
          </a:p>
          <a:p>
            <a:pPr algn="ctr">
              <a:lnSpc>
                <a:spcPct val="90000"/>
              </a:lnSpc>
            </a:pPr>
            <a:endParaRPr lang="en-US" sz="800" dirty="0" smtClean="0">
              <a:latin typeface="+mj-lt"/>
            </a:endParaRPr>
          </a:p>
          <a:p>
            <a:pPr algn="ctr">
              <a:lnSpc>
                <a:spcPct val="90000"/>
              </a:lnSpc>
            </a:pPr>
            <a:r>
              <a:rPr lang="en-US" dirty="0" smtClean="0">
                <a:latin typeface="+mj-lt"/>
              </a:rPr>
              <a:t>“Is there anything else I can </a:t>
            </a:r>
          </a:p>
          <a:p>
            <a:pPr algn="ctr">
              <a:lnSpc>
                <a:spcPct val="90000"/>
              </a:lnSpc>
            </a:pPr>
            <a:r>
              <a:rPr lang="en-US" dirty="0" smtClean="0">
                <a:latin typeface="+mj-lt"/>
              </a:rPr>
              <a:t>help you with before</a:t>
            </a:r>
          </a:p>
          <a:p>
            <a:pPr algn="ctr">
              <a:lnSpc>
                <a:spcPct val="90000"/>
              </a:lnSpc>
            </a:pPr>
            <a:r>
              <a:rPr lang="en-US" dirty="0" smtClean="0">
                <a:latin typeface="+mj-lt"/>
              </a:rPr>
              <a:t> our appointment?”</a:t>
            </a:r>
          </a:p>
          <a:p>
            <a:pPr>
              <a:lnSpc>
                <a:spcPct val="90000"/>
              </a:lnSpc>
            </a:pPr>
            <a:endParaRPr lang="en-US" dirty="0">
              <a:latin typeface="+mj-lt"/>
            </a:endParaRPr>
          </a:p>
          <a:p>
            <a:pPr>
              <a:lnSpc>
                <a:spcPct val="90000"/>
              </a:lnSpc>
            </a:pPr>
            <a:endParaRPr lang="en-US" dirty="0">
              <a:latin typeface="+mj-lt"/>
            </a:endParaRPr>
          </a:p>
          <a:p>
            <a:pPr>
              <a:lnSpc>
                <a:spcPct val="90000"/>
              </a:lnSpc>
            </a:pPr>
            <a:endParaRPr lang="en-US" b="1" dirty="0" smtClean="0">
              <a:latin typeface="+mj-lt"/>
            </a:endParaRPr>
          </a:p>
        </p:txBody>
      </p:sp>
      <p:sp>
        <p:nvSpPr>
          <p:cNvPr id="8" name="TextBox 7"/>
          <p:cNvSpPr txBox="1"/>
          <p:nvPr/>
        </p:nvSpPr>
        <p:spPr>
          <a:xfrm>
            <a:off x="3332363" y="6820052"/>
            <a:ext cx="187121" cy="762260"/>
          </a:xfrm>
          <a:prstGeom prst="rect">
            <a:avLst/>
          </a:prstGeom>
          <a:noFill/>
        </p:spPr>
        <p:txBody>
          <a:bodyPr wrap="none" rtlCol="0">
            <a:spAutoFit/>
          </a:bodyPr>
          <a:lstStyle/>
          <a:p>
            <a:pPr algn="ctr">
              <a:lnSpc>
                <a:spcPct val="90000"/>
              </a:lnSpc>
            </a:pPr>
            <a:endParaRPr lang="en-US" sz="2800" dirty="0"/>
          </a:p>
          <a:p>
            <a:endParaRPr lang="en-US" sz="2000" dirty="0"/>
          </a:p>
        </p:txBody>
      </p:sp>
      <p:sp>
        <p:nvSpPr>
          <p:cNvPr id="2" name="TextBox 1"/>
          <p:cNvSpPr txBox="1"/>
          <p:nvPr/>
        </p:nvSpPr>
        <p:spPr>
          <a:xfrm>
            <a:off x="6367809" y="8516030"/>
            <a:ext cx="301660" cy="369332"/>
          </a:xfrm>
          <a:prstGeom prst="rect">
            <a:avLst/>
          </a:prstGeom>
          <a:noFill/>
        </p:spPr>
        <p:txBody>
          <a:bodyPr wrap="none" rtlCol="0">
            <a:spAutoFit/>
          </a:bodyPr>
          <a:lstStyle/>
          <a:p>
            <a:r>
              <a:rPr lang="en-US" dirty="0" smtClean="0"/>
              <a:t>1</a:t>
            </a:r>
            <a:endParaRPr lang="en-US" dirty="0"/>
          </a:p>
        </p:txBody>
      </p:sp>
      <p:sp>
        <p:nvSpPr>
          <p:cNvPr id="3" name="TextBox 2"/>
          <p:cNvSpPr txBox="1"/>
          <p:nvPr/>
        </p:nvSpPr>
        <p:spPr>
          <a:xfrm>
            <a:off x="168062" y="8807225"/>
            <a:ext cx="2864887" cy="246221"/>
          </a:xfrm>
          <a:prstGeom prst="rect">
            <a:avLst/>
          </a:prstGeom>
          <a:noFill/>
        </p:spPr>
        <p:txBody>
          <a:bodyPr wrap="none" rtlCol="0">
            <a:spAutoFit/>
          </a:bodyPr>
          <a:lstStyle/>
          <a:p>
            <a:r>
              <a:rPr lang="en-US" sz="1000" dirty="0" smtClean="0"/>
              <a:t>Copyright all rights reserved HAVC Coaching Corner</a:t>
            </a:r>
            <a:endParaRPr lang="en-US" sz="1000" dirty="0"/>
          </a:p>
        </p:txBody>
      </p:sp>
    </p:spTree>
    <p:extLst>
      <p:ext uri="{BB962C8B-B14F-4D97-AF65-F5344CB8AC3E}">
        <p14:creationId xmlns:p14="http://schemas.microsoft.com/office/powerpoint/2010/main" val="62345272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2000"/>
                                        <p:tgtEl>
                                          <p:spTgt spid="6"/>
                                        </p:tgtEl>
                                      </p:cBhvr>
                                    </p:animEffect>
                                  </p:childTnLst>
                                </p:cTn>
                              </p:par>
                            </p:childTnLst>
                          </p:cTn>
                        </p:par>
                        <p:par>
                          <p:cTn id="8" fill="hold">
                            <p:stCondLst>
                              <p:cond delay="2000"/>
                            </p:stCondLst>
                            <p:childTnLst>
                              <p:par>
                                <p:cTn id="9" presetID="9"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dissolve">
                                      <p:cBhvr>
                                        <p:cTn id="11"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2">
            <a:extLst>
              <a:ext uri="{FF2B5EF4-FFF2-40B4-BE49-F238E27FC236}">
                <a16:creationId xmlns="" xmlns:a16="http://schemas.microsoft.com/office/drawing/2014/main" id="{90A366E8-B746-B74F-AB41-C923686E8106}"/>
              </a:ext>
            </a:extLst>
          </p:cNvPr>
          <p:cNvSpPr>
            <a:spLocks noGrp="1"/>
          </p:cNvSpPr>
          <p:nvPr>
            <p:ph type="subTitle" idx="1"/>
          </p:nvPr>
        </p:nvSpPr>
        <p:spPr>
          <a:xfrm>
            <a:off x="1028700" y="32227"/>
            <a:ext cx="4800600" cy="1006764"/>
          </a:xfrm>
        </p:spPr>
        <p:txBody>
          <a:bodyPr>
            <a:normAutofit fontScale="97500"/>
          </a:bodyPr>
          <a:lstStyle/>
          <a:p>
            <a:endParaRPr lang="en-US" sz="2000" dirty="0" smtClean="0"/>
          </a:p>
        </p:txBody>
      </p:sp>
      <p:sp>
        <p:nvSpPr>
          <p:cNvPr id="5" name="Isosceles Triangle 4"/>
          <p:cNvSpPr/>
          <p:nvPr/>
        </p:nvSpPr>
        <p:spPr>
          <a:xfrm rot="10800000">
            <a:off x="149391" y="1501325"/>
            <a:ext cx="6554548" cy="7475339"/>
          </a:xfrm>
          <a:prstGeom prst="triangle">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latin typeface="Zapf Dingbats"/>
                <a:ea typeface="Zapf Dingbats"/>
                <a:cs typeface="Zapf Dingbats"/>
              </a:rPr>
              <a:t>✔✔</a:t>
            </a:r>
            <a:r>
              <a:rPr lang="en-US" dirty="0">
                <a:latin typeface="Zapf Dingbats"/>
                <a:ea typeface="Zapf Dingbats"/>
                <a:cs typeface="Zapf Dingbats"/>
              </a:rPr>
              <a:t>✓</a:t>
            </a:r>
            <a:endParaRPr lang="en-US" dirty="0"/>
          </a:p>
        </p:txBody>
      </p:sp>
      <p:sp>
        <p:nvSpPr>
          <p:cNvPr id="6" name="TextBox 5"/>
          <p:cNvSpPr txBox="1"/>
          <p:nvPr/>
        </p:nvSpPr>
        <p:spPr>
          <a:xfrm>
            <a:off x="1059170" y="429808"/>
            <a:ext cx="5136841" cy="451406"/>
          </a:xfrm>
          <a:prstGeom prst="rect">
            <a:avLst/>
          </a:prstGeom>
          <a:noFill/>
          <a:ln>
            <a:noFill/>
          </a:ln>
        </p:spPr>
        <p:txBody>
          <a:bodyPr wrap="square" lIns="0" tIns="0" rIns="0" bIns="0" rtlCol="0">
            <a:spAutoFit/>
          </a:bodyPr>
          <a:lstStyle/>
          <a:p>
            <a:pPr algn="ctr">
              <a:lnSpc>
                <a:spcPct val="90000"/>
              </a:lnSpc>
            </a:pPr>
            <a:r>
              <a:rPr lang="en-US" sz="3200" b="1" dirty="0" smtClean="0">
                <a:latin typeface="+mj-lt"/>
              </a:rPr>
              <a:t>First Impression &amp; Warm Up</a:t>
            </a:r>
          </a:p>
        </p:txBody>
      </p:sp>
      <p:sp>
        <p:nvSpPr>
          <p:cNvPr id="7" name="TextBox 6"/>
          <p:cNvSpPr txBox="1"/>
          <p:nvPr/>
        </p:nvSpPr>
        <p:spPr>
          <a:xfrm>
            <a:off x="274219" y="834797"/>
            <a:ext cx="6569079" cy="8897820"/>
          </a:xfrm>
          <a:prstGeom prst="rect">
            <a:avLst/>
          </a:prstGeom>
          <a:noFill/>
          <a:ln>
            <a:noFill/>
          </a:ln>
        </p:spPr>
        <p:txBody>
          <a:bodyPr wrap="square" lIns="0" tIns="0" rIns="0" bIns="0" rtlCol="0">
            <a:spAutoFit/>
          </a:bodyPr>
          <a:lstStyle/>
          <a:p>
            <a:pPr algn="ctr">
              <a:lnSpc>
                <a:spcPct val="90000"/>
              </a:lnSpc>
            </a:pPr>
            <a:endParaRPr lang="en-US" sz="2400" dirty="0" smtClean="0">
              <a:latin typeface="+mj-lt"/>
            </a:endParaRPr>
          </a:p>
          <a:p>
            <a:pPr>
              <a:lnSpc>
                <a:spcPct val="90000"/>
              </a:lnSpc>
            </a:pPr>
            <a:endParaRPr lang="en-US" sz="800" dirty="0">
              <a:latin typeface="+mj-lt"/>
            </a:endParaRPr>
          </a:p>
          <a:p>
            <a:pPr marL="285750" indent="-285750">
              <a:lnSpc>
                <a:spcPct val="90000"/>
              </a:lnSpc>
              <a:buFont typeface="Arial"/>
              <a:buChar char="•"/>
            </a:pPr>
            <a:r>
              <a:rPr lang="en-US" b="1" dirty="0" smtClean="0">
                <a:latin typeface="+mj-lt"/>
              </a:rPr>
              <a:t>Show up a few minutes Early - Park out of the way.</a:t>
            </a:r>
          </a:p>
          <a:p>
            <a:pPr marL="285750" indent="-285750">
              <a:lnSpc>
                <a:spcPct val="90000"/>
              </a:lnSpc>
              <a:buFont typeface="Arial"/>
              <a:buChar char="•"/>
            </a:pPr>
            <a:r>
              <a:rPr lang="en-US" b="1" dirty="0" smtClean="0">
                <a:latin typeface="+mj-lt"/>
              </a:rPr>
              <a:t>Respect their property. Look like someone worth listening to.</a:t>
            </a:r>
          </a:p>
          <a:p>
            <a:pPr marL="285750" indent="-285750">
              <a:lnSpc>
                <a:spcPct val="90000"/>
              </a:lnSpc>
              <a:buFont typeface="Arial"/>
              <a:buChar char="•"/>
            </a:pPr>
            <a:r>
              <a:rPr lang="en-US" b="1" dirty="0" smtClean="0">
                <a:latin typeface="+mj-lt"/>
              </a:rPr>
              <a:t>You have 3 seconds to make</a:t>
            </a:r>
          </a:p>
          <a:p>
            <a:pPr marL="285750" indent="-285750">
              <a:lnSpc>
                <a:spcPct val="90000"/>
              </a:lnSpc>
              <a:buFont typeface="Arial"/>
              <a:buChar char="•"/>
            </a:pPr>
            <a:r>
              <a:rPr lang="en-US" b="1" dirty="0" smtClean="0">
                <a:latin typeface="+mj-lt"/>
              </a:rPr>
              <a:t> a Great 1</a:t>
            </a:r>
            <a:r>
              <a:rPr lang="en-US" b="1" baseline="30000" dirty="0" smtClean="0">
                <a:latin typeface="+mj-lt"/>
              </a:rPr>
              <a:t>st</a:t>
            </a:r>
            <a:r>
              <a:rPr lang="en-US" b="1" dirty="0" smtClean="0">
                <a:latin typeface="+mj-lt"/>
              </a:rPr>
              <a:t> impression.</a:t>
            </a:r>
          </a:p>
          <a:p>
            <a:pPr algn="ctr">
              <a:lnSpc>
                <a:spcPct val="90000"/>
              </a:lnSpc>
            </a:pPr>
            <a:endParaRPr lang="en-US" sz="800" dirty="0">
              <a:latin typeface="+mj-lt"/>
            </a:endParaRPr>
          </a:p>
          <a:p>
            <a:pPr marL="285750" indent="-285750">
              <a:lnSpc>
                <a:spcPct val="90000"/>
              </a:lnSpc>
              <a:buFont typeface="Arial"/>
              <a:buChar char="•"/>
            </a:pPr>
            <a:r>
              <a:rPr lang="en-US" b="1" dirty="0" smtClean="0">
                <a:latin typeface="+mj-lt"/>
              </a:rPr>
              <a:t>Knock on the door</a:t>
            </a:r>
          </a:p>
          <a:p>
            <a:pPr marL="285750" indent="-285750">
              <a:lnSpc>
                <a:spcPct val="90000"/>
              </a:lnSpc>
              <a:buFont typeface="Arial"/>
              <a:buChar char="•"/>
            </a:pPr>
            <a:r>
              <a:rPr lang="en-US" b="1" dirty="0" smtClean="0">
                <a:latin typeface="+mj-lt"/>
              </a:rPr>
              <a:t>Greet your customer</a:t>
            </a:r>
          </a:p>
          <a:p>
            <a:pPr algn="ctr">
              <a:lnSpc>
                <a:spcPct val="90000"/>
              </a:lnSpc>
            </a:pPr>
            <a:endParaRPr lang="en-US" sz="800" dirty="0" smtClean="0">
              <a:latin typeface="+mj-lt"/>
            </a:endParaRPr>
          </a:p>
          <a:p>
            <a:pPr algn="ctr">
              <a:lnSpc>
                <a:spcPct val="90000"/>
              </a:lnSpc>
            </a:pPr>
            <a:r>
              <a:rPr lang="en-US" i="1" dirty="0" smtClean="0">
                <a:latin typeface="+mj-lt"/>
              </a:rPr>
              <a:t>Hi I’m (State Name) from (Company) and you are?</a:t>
            </a:r>
          </a:p>
          <a:p>
            <a:pPr algn="ctr">
              <a:lnSpc>
                <a:spcPct val="90000"/>
              </a:lnSpc>
            </a:pPr>
            <a:r>
              <a:rPr lang="en-US" i="1" dirty="0" smtClean="0">
                <a:latin typeface="+mj-lt"/>
              </a:rPr>
              <a:t>Pleasure to meet you. (hand them your business card)</a:t>
            </a:r>
          </a:p>
          <a:p>
            <a:pPr algn="ctr">
              <a:lnSpc>
                <a:spcPct val="90000"/>
              </a:lnSpc>
            </a:pPr>
            <a:r>
              <a:rPr lang="en-US" i="1" dirty="0">
                <a:latin typeface="+mj-lt"/>
              </a:rPr>
              <a:t>A</a:t>
            </a:r>
            <a:r>
              <a:rPr lang="en-US" i="1" dirty="0" smtClean="0">
                <a:latin typeface="+mj-lt"/>
              </a:rPr>
              <a:t>m I parked out of the way?</a:t>
            </a:r>
          </a:p>
          <a:p>
            <a:pPr algn="ctr">
              <a:lnSpc>
                <a:spcPct val="90000"/>
              </a:lnSpc>
            </a:pPr>
            <a:r>
              <a:rPr lang="en-US" i="1" dirty="0" smtClean="0">
                <a:latin typeface="+mj-lt"/>
              </a:rPr>
              <a:t>May I come in?</a:t>
            </a:r>
          </a:p>
          <a:p>
            <a:pPr algn="ctr">
              <a:lnSpc>
                <a:spcPct val="90000"/>
              </a:lnSpc>
            </a:pPr>
            <a:endParaRPr lang="en-US" sz="800" dirty="0" smtClean="0">
              <a:latin typeface="+mj-lt"/>
            </a:endParaRPr>
          </a:p>
          <a:p>
            <a:pPr marL="285750" indent="-285750">
              <a:lnSpc>
                <a:spcPct val="90000"/>
              </a:lnSpc>
              <a:buFont typeface="Arial"/>
              <a:buChar char="•"/>
            </a:pPr>
            <a:r>
              <a:rPr lang="en-US" b="1" dirty="0" smtClean="0">
                <a:latin typeface="+mj-lt"/>
              </a:rPr>
              <a:t>Develop Professional Rapport (Common Ground)</a:t>
            </a:r>
          </a:p>
          <a:p>
            <a:pPr algn="ctr">
              <a:lnSpc>
                <a:spcPct val="90000"/>
              </a:lnSpc>
            </a:pPr>
            <a:endParaRPr lang="en-US" sz="800" dirty="0" smtClean="0">
              <a:latin typeface="+mj-lt"/>
            </a:endParaRPr>
          </a:p>
          <a:p>
            <a:pPr algn="ctr">
              <a:lnSpc>
                <a:spcPct val="90000"/>
              </a:lnSpc>
            </a:pPr>
            <a:r>
              <a:rPr lang="en-US" i="1" dirty="0" smtClean="0">
                <a:latin typeface="+mj-lt"/>
              </a:rPr>
              <a:t>“Tell me why you are wanting to upgrade your system”</a:t>
            </a:r>
          </a:p>
          <a:p>
            <a:pPr algn="ctr">
              <a:lnSpc>
                <a:spcPct val="90000"/>
              </a:lnSpc>
            </a:pPr>
            <a:r>
              <a:rPr lang="en-US" i="1" dirty="0" smtClean="0">
                <a:latin typeface="+mj-lt"/>
              </a:rPr>
              <a:t>(Listen to understand)</a:t>
            </a:r>
          </a:p>
          <a:p>
            <a:pPr algn="ctr">
              <a:lnSpc>
                <a:spcPct val="90000"/>
              </a:lnSpc>
            </a:pPr>
            <a:endParaRPr lang="en-US" sz="800" i="1" dirty="0">
              <a:latin typeface="+mj-lt"/>
            </a:endParaRPr>
          </a:p>
          <a:p>
            <a:pPr marL="285750" indent="-285750">
              <a:lnSpc>
                <a:spcPct val="90000"/>
              </a:lnSpc>
              <a:buFont typeface="Arial"/>
              <a:buChar char="•"/>
            </a:pPr>
            <a:r>
              <a:rPr lang="en-US" b="1" dirty="0" smtClean="0">
                <a:latin typeface="+mj-lt"/>
              </a:rPr>
              <a:t>Discover your customers mindset regarding “Contractors</a:t>
            </a:r>
            <a:r>
              <a:rPr lang="en-US" dirty="0" smtClean="0">
                <a:latin typeface="+mj-lt"/>
              </a:rPr>
              <a:t>”</a:t>
            </a:r>
          </a:p>
          <a:p>
            <a:pPr algn="ctr">
              <a:lnSpc>
                <a:spcPct val="90000"/>
              </a:lnSpc>
            </a:pPr>
            <a:endParaRPr lang="en-US" sz="800" dirty="0" smtClean="0">
              <a:latin typeface="+mj-lt"/>
            </a:endParaRPr>
          </a:p>
          <a:p>
            <a:pPr algn="ctr">
              <a:lnSpc>
                <a:spcPct val="90000"/>
              </a:lnSpc>
            </a:pPr>
            <a:r>
              <a:rPr lang="en-US" dirty="0" smtClean="0">
                <a:latin typeface="+mj-lt"/>
              </a:rPr>
              <a:t>“Have you had any experience with Contractors before?</a:t>
            </a:r>
          </a:p>
          <a:p>
            <a:pPr algn="ctr">
              <a:lnSpc>
                <a:spcPct val="90000"/>
              </a:lnSpc>
            </a:pPr>
            <a:r>
              <a:rPr lang="en-US" dirty="0" smtClean="0">
                <a:latin typeface="+mj-lt"/>
              </a:rPr>
              <a:t>Tell me about that.”</a:t>
            </a:r>
          </a:p>
          <a:p>
            <a:pPr algn="ctr">
              <a:lnSpc>
                <a:spcPct val="90000"/>
              </a:lnSpc>
            </a:pPr>
            <a:r>
              <a:rPr lang="en-US" dirty="0" smtClean="0">
                <a:latin typeface="+mj-lt"/>
              </a:rPr>
              <a:t>“Sorry you had that. I’ve had a few bad experiences too and I can assure you that you wont have to worry about that with us.  </a:t>
            </a:r>
          </a:p>
          <a:p>
            <a:pPr algn="ctr">
              <a:lnSpc>
                <a:spcPct val="90000"/>
              </a:lnSpc>
            </a:pPr>
            <a:endParaRPr lang="en-US" sz="800" dirty="0" smtClean="0">
              <a:latin typeface="+mj-lt"/>
            </a:endParaRPr>
          </a:p>
          <a:p>
            <a:pPr marL="285750" indent="-285750">
              <a:lnSpc>
                <a:spcPct val="90000"/>
              </a:lnSpc>
              <a:buFont typeface="Arial"/>
              <a:buChar char="•"/>
            </a:pPr>
            <a:r>
              <a:rPr lang="en-US" b="1" dirty="0" smtClean="0">
                <a:latin typeface="+mj-lt"/>
              </a:rPr>
              <a:t>Time Commitment </a:t>
            </a:r>
          </a:p>
          <a:p>
            <a:pPr>
              <a:lnSpc>
                <a:spcPct val="90000"/>
              </a:lnSpc>
            </a:pPr>
            <a:endParaRPr lang="en-US" sz="800" b="1" dirty="0" smtClean="0">
              <a:latin typeface="+mj-lt"/>
            </a:endParaRPr>
          </a:p>
          <a:p>
            <a:pPr algn="ctr">
              <a:lnSpc>
                <a:spcPct val="90000"/>
              </a:lnSpc>
            </a:pPr>
            <a:r>
              <a:rPr lang="en-US" dirty="0" smtClean="0">
                <a:latin typeface="+mj-lt"/>
              </a:rPr>
              <a:t> “Ill need about 60 to 90 minutes, are we ok on time?”</a:t>
            </a:r>
          </a:p>
          <a:p>
            <a:pPr>
              <a:lnSpc>
                <a:spcPct val="90000"/>
              </a:lnSpc>
            </a:pPr>
            <a:endParaRPr lang="en-US" sz="800" dirty="0">
              <a:latin typeface="+mj-lt"/>
            </a:endParaRPr>
          </a:p>
          <a:p>
            <a:pPr marL="285750" indent="-285750">
              <a:lnSpc>
                <a:spcPct val="90000"/>
              </a:lnSpc>
              <a:buFont typeface="Arial"/>
              <a:buChar char="•"/>
            </a:pPr>
            <a:r>
              <a:rPr lang="en-US" b="1" dirty="0" smtClean="0">
                <a:latin typeface="+mj-lt"/>
              </a:rPr>
              <a:t>Place to work </a:t>
            </a:r>
          </a:p>
          <a:p>
            <a:pPr marL="285750" indent="-285750">
              <a:lnSpc>
                <a:spcPct val="90000"/>
              </a:lnSpc>
              <a:buFont typeface="Arial"/>
              <a:buChar char="•"/>
            </a:pPr>
            <a:endParaRPr lang="en-US" sz="800" b="1" dirty="0">
              <a:latin typeface="+mj-lt"/>
            </a:endParaRPr>
          </a:p>
          <a:p>
            <a:pPr algn="ctr">
              <a:lnSpc>
                <a:spcPct val="90000"/>
              </a:lnSpc>
            </a:pPr>
            <a:r>
              <a:rPr lang="en-US" dirty="0" smtClean="0">
                <a:latin typeface="+mj-lt"/>
              </a:rPr>
              <a:t>“Would there be a tabletop I could use to prepare your  folder?”</a:t>
            </a:r>
          </a:p>
          <a:p>
            <a:pPr algn="ctr">
              <a:lnSpc>
                <a:spcPct val="90000"/>
              </a:lnSpc>
            </a:pPr>
            <a:endParaRPr lang="en-US" sz="800" dirty="0">
              <a:latin typeface="+mj-lt"/>
            </a:endParaRPr>
          </a:p>
          <a:p>
            <a:pPr marL="285750" indent="-285750">
              <a:lnSpc>
                <a:spcPct val="90000"/>
              </a:lnSpc>
              <a:buFont typeface="Arial"/>
              <a:buChar char="•"/>
            </a:pPr>
            <a:r>
              <a:rPr lang="en-US" b="1" dirty="0" smtClean="0">
                <a:latin typeface="+mj-lt"/>
              </a:rPr>
              <a:t>Person </a:t>
            </a:r>
            <a:r>
              <a:rPr lang="en-US" b="1" dirty="0">
                <a:latin typeface="+mj-lt"/>
              </a:rPr>
              <a:t>o</a:t>
            </a:r>
            <a:r>
              <a:rPr lang="en-US" b="1" dirty="0" smtClean="0">
                <a:latin typeface="+mj-lt"/>
              </a:rPr>
              <a:t>f Interest</a:t>
            </a:r>
          </a:p>
          <a:p>
            <a:pPr algn="ctr">
              <a:lnSpc>
                <a:spcPct val="90000"/>
              </a:lnSpc>
            </a:pPr>
            <a:r>
              <a:rPr lang="en-US" dirty="0" smtClean="0">
                <a:latin typeface="+mj-lt"/>
              </a:rPr>
              <a:t>“Will anyone else interested in the System and Price be joining us?”</a:t>
            </a:r>
          </a:p>
          <a:p>
            <a:pPr>
              <a:lnSpc>
                <a:spcPct val="90000"/>
              </a:lnSpc>
            </a:pPr>
            <a:endParaRPr lang="en-US" dirty="0" smtClean="0">
              <a:latin typeface="+mj-lt"/>
            </a:endParaRPr>
          </a:p>
          <a:p>
            <a:pPr algn="ctr">
              <a:lnSpc>
                <a:spcPct val="90000"/>
              </a:lnSpc>
            </a:pPr>
            <a:endParaRPr lang="en-US" sz="2400" dirty="0" smtClean="0">
              <a:latin typeface="+mj-lt"/>
            </a:endParaRPr>
          </a:p>
          <a:p>
            <a:pPr algn="ctr">
              <a:lnSpc>
                <a:spcPct val="90000"/>
              </a:lnSpc>
            </a:pPr>
            <a:r>
              <a:rPr lang="en-US" sz="2400" dirty="0" smtClean="0">
                <a:latin typeface="+mj-lt"/>
              </a:rPr>
              <a:t> </a:t>
            </a:r>
            <a:endParaRPr lang="en-US" sz="2400" dirty="0">
              <a:latin typeface="+mj-lt"/>
            </a:endParaRPr>
          </a:p>
          <a:p>
            <a:pPr lvl="1" algn="ctr">
              <a:lnSpc>
                <a:spcPct val="90000"/>
              </a:lnSpc>
            </a:pPr>
            <a:endParaRPr lang="en-US" sz="2400" b="1" dirty="0" smtClean="0">
              <a:latin typeface="+mj-lt"/>
            </a:endParaRPr>
          </a:p>
        </p:txBody>
      </p:sp>
      <p:sp>
        <p:nvSpPr>
          <p:cNvPr id="17" name="TextBox 16"/>
          <p:cNvSpPr txBox="1"/>
          <p:nvPr/>
        </p:nvSpPr>
        <p:spPr>
          <a:xfrm>
            <a:off x="6367809" y="8516030"/>
            <a:ext cx="301660" cy="369332"/>
          </a:xfrm>
          <a:prstGeom prst="rect">
            <a:avLst/>
          </a:prstGeom>
          <a:noFill/>
        </p:spPr>
        <p:txBody>
          <a:bodyPr wrap="none" rtlCol="0">
            <a:spAutoFit/>
          </a:bodyPr>
          <a:lstStyle/>
          <a:p>
            <a:r>
              <a:rPr lang="en-US" dirty="0"/>
              <a:t>2</a:t>
            </a:r>
          </a:p>
        </p:txBody>
      </p:sp>
      <p:sp>
        <p:nvSpPr>
          <p:cNvPr id="18" name="TextBox 17"/>
          <p:cNvSpPr txBox="1"/>
          <p:nvPr/>
        </p:nvSpPr>
        <p:spPr>
          <a:xfrm>
            <a:off x="0" y="8853553"/>
            <a:ext cx="2864887" cy="246221"/>
          </a:xfrm>
          <a:prstGeom prst="rect">
            <a:avLst/>
          </a:prstGeom>
          <a:noFill/>
        </p:spPr>
        <p:txBody>
          <a:bodyPr wrap="none" rtlCol="0">
            <a:spAutoFit/>
          </a:bodyPr>
          <a:lstStyle/>
          <a:p>
            <a:r>
              <a:rPr lang="en-US" sz="1000" dirty="0" smtClean="0"/>
              <a:t>Copyright all rights reserved HAVC Coaching Corner</a:t>
            </a:r>
            <a:endParaRPr lang="en-US" sz="1000" dirty="0"/>
          </a:p>
        </p:txBody>
      </p:sp>
    </p:spTree>
    <p:extLst>
      <p:ext uri="{BB962C8B-B14F-4D97-AF65-F5344CB8AC3E}">
        <p14:creationId xmlns:p14="http://schemas.microsoft.com/office/powerpoint/2010/main" val="264764242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2000"/>
                                        <p:tgtEl>
                                          <p:spTgt spid="6"/>
                                        </p:tgtEl>
                                      </p:cBhvr>
                                    </p:animEffect>
                                  </p:childTnLst>
                                </p:cTn>
                              </p:par>
                            </p:childTnLst>
                          </p:cTn>
                        </p:par>
                        <p:par>
                          <p:cTn id="8" fill="hold">
                            <p:stCondLst>
                              <p:cond delay="2000"/>
                            </p:stCondLst>
                            <p:childTnLst>
                              <p:par>
                                <p:cTn id="9" presetID="9"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dissolve">
                                      <p:cBhvr>
                                        <p:cTn id="11"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2">
            <a:extLst>
              <a:ext uri="{FF2B5EF4-FFF2-40B4-BE49-F238E27FC236}">
                <a16:creationId xmlns="" xmlns:a16="http://schemas.microsoft.com/office/drawing/2014/main" id="{90A366E8-B746-B74F-AB41-C923686E8106}"/>
              </a:ext>
            </a:extLst>
          </p:cNvPr>
          <p:cNvSpPr>
            <a:spLocks noGrp="1"/>
          </p:cNvSpPr>
          <p:nvPr>
            <p:ph type="subTitle" idx="1"/>
          </p:nvPr>
        </p:nvSpPr>
        <p:spPr>
          <a:xfrm>
            <a:off x="1028700" y="32227"/>
            <a:ext cx="4800600" cy="1006764"/>
          </a:xfrm>
        </p:spPr>
        <p:txBody>
          <a:bodyPr>
            <a:normAutofit fontScale="97500"/>
          </a:bodyPr>
          <a:lstStyle/>
          <a:p>
            <a:endParaRPr lang="en-US" sz="2000" dirty="0" smtClean="0"/>
          </a:p>
        </p:txBody>
      </p:sp>
      <p:sp>
        <p:nvSpPr>
          <p:cNvPr id="5" name="Isosceles Triangle 4"/>
          <p:cNvSpPr/>
          <p:nvPr/>
        </p:nvSpPr>
        <p:spPr>
          <a:xfrm rot="10800000">
            <a:off x="149391" y="1501325"/>
            <a:ext cx="6554548" cy="7475339"/>
          </a:xfrm>
          <a:prstGeom prst="triangle">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dirty="0">
              <a:solidFill>
                <a:schemeClr val="tx1"/>
              </a:solidFill>
            </a:endParaRPr>
          </a:p>
        </p:txBody>
      </p:sp>
      <p:sp>
        <p:nvSpPr>
          <p:cNvPr id="6" name="TextBox 5"/>
          <p:cNvSpPr txBox="1"/>
          <p:nvPr/>
        </p:nvSpPr>
        <p:spPr>
          <a:xfrm>
            <a:off x="1059170" y="429808"/>
            <a:ext cx="5136841" cy="451406"/>
          </a:xfrm>
          <a:prstGeom prst="rect">
            <a:avLst/>
          </a:prstGeom>
          <a:noFill/>
          <a:ln>
            <a:noFill/>
          </a:ln>
        </p:spPr>
        <p:txBody>
          <a:bodyPr wrap="square" lIns="0" tIns="0" rIns="0" bIns="0" rtlCol="0">
            <a:spAutoFit/>
          </a:bodyPr>
          <a:lstStyle/>
          <a:p>
            <a:pPr algn="ctr">
              <a:lnSpc>
                <a:spcPct val="90000"/>
              </a:lnSpc>
            </a:pPr>
            <a:r>
              <a:rPr lang="en-US" sz="3200" b="1" dirty="0" smtClean="0">
                <a:latin typeface="+mj-lt"/>
              </a:rPr>
              <a:t>Explain the Agenda</a:t>
            </a:r>
          </a:p>
        </p:txBody>
      </p:sp>
      <p:sp>
        <p:nvSpPr>
          <p:cNvPr id="19" name="TextBox 18"/>
          <p:cNvSpPr txBox="1"/>
          <p:nvPr/>
        </p:nvSpPr>
        <p:spPr>
          <a:xfrm>
            <a:off x="6367809" y="8516030"/>
            <a:ext cx="301660" cy="369332"/>
          </a:xfrm>
          <a:prstGeom prst="rect">
            <a:avLst/>
          </a:prstGeom>
          <a:noFill/>
        </p:spPr>
        <p:txBody>
          <a:bodyPr wrap="none" rtlCol="0">
            <a:spAutoFit/>
          </a:bodyPr>
          <a:lstStyle/>
          <a:p>
            <a:r>
              <a:rPr lang="en-US" dirty="0"/>
              <a:t>3</a:t>
            </a:r>
          </a:p>
        </p:txBody>
      </p:sp>
      <p:sp>
        <p:nvSpPr>
          <p:cNvPr id="20" name="TextBox 19"/>
          <p:cNvSpPr txBox="1"/>
          <p:nvPr/>
        </p:nvSpPr>
        <p:spPr>
          <a:xfrm>
            <a:off x="168062" y="8807225"/>
            <a:ext cx="2864887" cy="246221"/>
          </a:xfrm>
          <a:prstGeom prst="rect">
            <a:avLst/>
          </a:prstGeom>
          <a:noFill/>
        </p:spPr>
        <p:txBody>
          <a:bodyPr wrap="none" rtlCol="0">
            <a:spAutoFit/>
          </a:bodyPr>
          <a:lstStyle/>
          <a:p>
            <a:r>
              <a:rPr lang="en-US" sz="1000" dirty="0" smtClean="0"/>
              <a:t>Copyright all rights reserved HAVC Coaching Corner</a:t>
            </a:r>
            <a:endParaRPr lang="en-US" sz="1000" dirty="0"/>
          </a:p>
        </p:txBody>
      </p:sp>
      <p:sp>
        <p:nvSpPr>
          <p:cNvPr id="11" name="TextBox 10"/>
          <p:cNvSpPr txBox="1"/>
          <p:nvPr/>
        </p:nvSpPr>
        <p:spPr>
          <a:xfrm>
            <a:off x="628449" y="1761835"/>
            <a:ext cx="5739360" cy="253916"/>
          </a:xfrm>
          <a:prstGeom prst="rect">
            <a:avLst/>
          </a:prstGeom>
          <a:noFill/>
          <a:ln>
            <a:noFill/>
          </a:ln>
        </p:spPr>
        <p:txBody>
          <a:bodyPr wrap="square" lIns="0" tIns="0" rIns="0" bIns="0" rtlCol="0">
            <a:spAutoFit/>
          </a:bodyPr>
          <a:lstStyle/>
          <a:p>
            <a:pPr>
              <a:lnSpc>
                <a:spcPct val="90000"/>
              </a:lnSpc>
            </a:pPr>
            <a:endParaRPr lang="en-US" b="1" dirty="0" smtClean="0"/>
          </a:p>
        </p:txBody>
      </p:sp>
      <p:sp>
        <p:nvSpPr>
          <p:cNvPr id="12" name="TextBox 11"/>
          <p:cNvSpPr txBox="1"/>
          <p:nvPr/>
        </p:nvSpPr>
        <p:spPr>
          <a:xfrm>
            <a:off x="640930" y="1183559"/>
            <a:ext cx="5555081" cy="9147119"/>
          </a:xfrm>
          <a:prstGeom prst="rect">
            <a:avLst/>
          </a:prstGeom>
          <a:noFill/>
          <a:ln>
            <a:noFill/>
          </a:ln>
        </p:spPr>
        <p:txBody>
          <a:bodyPr wrap="square" lIns="0" tIns="0" rIns="0" bIns="0" rtlCol="0">
            <a:spAutoFit/>
          </a:bodyPr>
          <a:lstStyle/>
          <a:p>
            <a:pPr algn="ctr">
              <a:lnSpc>
                <a:spcPct val="90000"/>
              </a:lnSpc>
            </a:pPr>
            <a:endParaRPr lang="en-US" sz="2400" dirty="0" smtClean="0">
              <a:latin typeface="+mj-lt"/>
            </a:endParaRPr>
          </a:p>
          <a:p>
            <a:pPr>
              <a:lnSpc>
                <a:spcPct val="90000"/>
              </a:lnSpc>
            </a:pPr>
            <a:endParaRPr lang="en-US" sz="800" dirty="0">
              <a:latin typeface="+mj-lt"/>
            </a:endParaRPr>
          </a:p>
          <a:p>
            <a:pPr marL="285750" indent="-285750">
              <a:lnSpc>
                <a:spcPct val="90000"/>
              </a:lnSpc>
              <a:buFont typeface="Arial"/>
              <a:buChar char="•"/>
            </a:pPr>
            <a:r>
              <a:rPr lang="en-US" b="1" dirty="0" smtClean="0">
                <a:latin typeface="+mj-lt"/>
              </a:rPr>
              <a:t>Explain the Agenda</a:t>
            </a:r>
          </a:p>
          <a:p>
            <a:pPr>
              <a:lnSpc>
                <a:spcPct val="90000"/>
              </a:lnSpc>
            </a:pPr>
            <a:endParaRPr lang="en-US" sz="800" b="1" dirty="0" smtClean="0">
              <a:latin typeface="+mj-lt"/>
            </a:endParaRPr>
          </a:p>
          <a:p>
            <a:pPr algn="ctr">
              <a:lnSpc>
                <a:spcPct val="90000"/>
              </a:lnSpc>
            </a:pPr>
            <a:r>
              <a:rPr lang="en-US" dirty="0" smtClean="0">
                <a:latin typeface="+mj-lt"/>
              </a:rPr>
              <a:t>“The next step is to assesses your system.”</a:t>
            </a:r>
          </a:p>
          <a:p>
            <a:pPr marL="285750" indent="-285750">
              <a:lnSpc>
                <a:spcPct val="90000"/>
              </a:lnSpc>
              <a:buFont typeface="Arial"/>
              <a:buChar char="•"/>
            </a:pPr>
            <a:endParaRPr lang="en-US" sz="800" b="1" dirty="0">
              <a:latin typeface="+mj-lt"/>
            </a:endParaRPr>
          </a:p>
          <a:p>
            <a:pPr algn="ctr">
              <a:lnSpc>
                <a:spcPct val="90000"/>
              </a:lnSpc>
            </a:pPr>
            <a:r>
              <a:rPr lang="en-US" i="1" dirty="0" smtClean="0">
                <a:latin typeface="+mj-lt"/>
              </a:rPr>
              <a:t>“It will take me about 35 to 40 minutes to take some measurements and evaluate your system.”</a:t>
            </a:r>
          </a:p>
          <a:p>
            <a:pPr algn="ctr">
              <a:lnSpc>
                <a:spcPct val="90000"/>
              </a:lnSpc>
            </a:pPr>
            <a:endParaRPr lang="en-US" sz="800" i="1" dirty="0">
              <a:latin typeface="+mj-lt"/>
            </a:endParaRPr>
          </a:p>
          <a:p>
            <a:pPr algn="ctr">
              <a:lnSpc>
                <a:spcPct val="90000"/>
              </a:lnSpc>
            </a:pPr>
            <a:r>
              <a:rPr lang="en-US" i="1" dirty="0" smtClean="0">
                <a:latin typeface="+mj-lt"/>
              </a:rPr>
              <a:t>“I might need access to different areas of your home to check for proper airflow. Is there any area of your home you prefer I not evaluate?”</a:t>
            </a:r>
          </a:p>
          <a:p>
            <a:pPr algn="ctr">
              <a:lnSpc>
                <a:spcPct val="90000"/>
              </a:lnSpc>
            </a:pPr>
            <a:endParaRPr lang="en-US" sz="800" i="1" dirty="0">
              <a:latin typeface="+mj-lt"/>
            </a:endParaRPr>
          </a:p>
          <a:p>
            <a:pPr algn="ctr">
              <a:lnSpc>
                <a:spcPct val="90000"/>
              </a:lnSpc>
            </a:pPr>
            <a:r>
              <a:rPr lang="en-US" i="1" dirty="0" smtClean="0">
                <a:latin typeface="+mj-lt"/>
              </a:rPr>
              <a:t>Once I finish, Ill need about 15 to 20 minutes to prepare your Job folder here at the table.”</a:t>
            </a:r>
          </a:p>
          <a:p>
            <a:pPr algn="ctr">
              <a:lnSpc>
                <a:spcPct val="90000"/>
              </a:lnSpc>
            </a:pPr>
            <a:endParaRPr lang="en-US" sz="800" i="1" dirty="0">
              <a:latin typeface="+mj-lt"/>
            </a:endParaRPr>
          </a:p>
          <a:p>
            <a:pPr algn="ctr">
              <a:lnSpc>
                <a:spcPct val="90000"/>
              </a:lnSpc>
            </a:pPr>
            <a:r>
              <a:rPr lang="en-US" i="1" dirty="0" smtClean="0">
                <a:latin typeface="+mj-lt"/>
              </a:rPr>
              <a:t>“Once I have everything prepared, Ill show you what I’ve found – Review the different system features that are available  and work with you until you are comfortable with the system design and price</a:t>
            </a:r>
            <a:r>
              <a:rPr lang="en-US" dirty="0" smtClean="0">
                <a:latin typeface="+mj-lt"/>
              </a:rPr>
              <a:t>.”</a:t>
            </a:r>
          </a:p>
          <a:p>
            <a:pPr algn="ctr">
              <a:lnSpc>
                <a:spcPct val="90000"/>
              </a:lnSpc>
            </a:pPr>
            <a:endParaRPr lang="en-US" sz="800" dirty="0">
              <a:latin typeface="+mj-lt"/>
            </a:endParaRPr>
          </a:p>
          <a:p>
            <a:pPr marL="285750" indent="-285750">
              <a:lnSpc>
                <a:spcPct val="90000"/>
              </a:lnSpc>
              <a:buFont typeface="Arial"/>
              <a:buChar char="•"/>
            </a:pPr>
            <a:r>
              <a:rPr lang="en-US" b="1" dirty="0"/>
              <a:t>Test the </a:t>
            </a:r>
            <a:r>
              <a:rPr lang="en-US" b="1" dirty="0" smtClean="0"/>
              <a:t>Waters</a:t>
            </a:r>
            <a:endParaRPr lang="en-US" dirty="0" smtClean="0">
              <a:latin typeface="+mj-lt"/>
            </a:endParaRPr>
          </a:p>
          <a:p>
            <a:pPr algn="ctr">
              <a:lnSpc>
                <a:spcPct val="90000"/>
              </a:lnSpc>
            </a:pPr>
            <a:endParaRPr lang="en-US" sz="800" dirty="0">
              <a:latin typeface="+mj-lt"/>
            </a:endParaRPr>
          </a:p>
          <a:p>
            <a:pPr algn="ctr">
              <a:lnSpc>
                <a:spcPct val="90000"/>
              </a:lnSpc>
            </a:pPr>
            <a:r>
              <a:rPr lang="en-US" dirty="0" smtClean="0">
                <a:latin typeface="+mj-lt"/>
              </a:rPr>
              <a:t>“Once we decide what system makes sense for you, we can schedule the work.”</a:t>
            </a:r>
          </a:p>
          <a:p>
            <a:pPr algn="ctr">
              <a:lnSpc>
                <a:spcPct val="90000"/>
              </a:lnSpc>
            </a:pPr>
            <a:endParaRPr lang="en-US" sz="800" b="1" dirty="0" smtClean="0">
              <a:latin typeface="+mj-lt"/>
            </a:endParaRPr>
          </a:p>
          <a:p>
            <a:pPr marL="285750" indent="-285750">
              <a:lnSpc>
                <a:spcPct val="90000"/>
              </a:lnSpc>
              <a:buFont typeface="Arial"/>
              <a:buChar char="•"/>
            </a:pPr>
            <a:r>
              <a:rPr lang="en-US" b="1" dirty="0" smtClean="0">
                <a:latin typeface="+mj-lt"/>
              </a:rPr>
              <a:t>If the Customer says “I'm not making any decisions tonight” Put your customer in control of the situation..</a:t>
            </a:r>
          </a:p>
          <a:p>
            <a:pPr>
              <a:lnSpc>
                <a:spcPct val="90000"/>
              </a:lnSpc>
            </a:pPr>
            <a:endParaRPr lang="en-US" sz="800" b="1" dirty="0">
              <a:latin typeface="+mj-lt"/>
            </a:endParaRPr>
          </a:p>
          <a:p>
            <a:pPr algn="ctr">
              <a:lnSpc>
                <a:spcPct val="90000"/>
              </a:lnSpc>
            </a:pPr>
            <a:r>
              <a:rPr lang="en-US" i="1" dirty="0" smtClean="0">
                <a:latin typeface="+mj-lt"/>
              </a:rPr>
              <a:t>“I would never expect you do do anything that didn’t make sense.”</a:t>
            </a:r>
          </a:p>
          <a:p>
            <a:pPr>
              <a:lnSpc>
                <a:spcPct val="90000"/>
              </a:lnSpc>
            </a:pPr>
            <a:endParaRPr lang="en-US" sz="800" i="1" dirty="0">
              <a:latin typeface="+mj-lt"/>
            </a:endParaRPr>
          </a:p>
          <a:p>
            <a:pPr marL="285750" indent="-285750">
              <a:lnSpc>
                <a:spcPct val="90000"/>
              </a:lnSpc>
              <a:buFont typeface="Arial"/>
              <a:buChar char="•"/>
            </a:pPr>
            <a:r>
              <a:rPr lang="en-US" b="1" dirty="0" smtClean="0">
                <a:latin typeface="+mj-lt"/>
              </a:rPr>
              <a:t>Transition into Setting goals</a:t>
            </a:r>
          </a:p>
          <a:p>
            <a:pPr marL="285750" indent="-285750">
              <a:lnSpc>
                <a:spcPct val="90000"/>
              </a:lnSpc>
              <a:buFont typeface="Arial"/>
              <a:buChar char="•"/>
            </a:pPr>
            <a:endParaRPr lang="en-US" sz="800" b="1" dirty="0">
              <a:latin typeface="+mj-lt"/>
            </a:endParaRPr>
          </a:p>
          <a:p>
            <a:pPr algn="ctr">
              <a:lnSpc>
                <a:spcPct val="90000"/>
              </a:lnSpc>
            </a:pPr>
            <a:r>
              <a:rPr lang="en-US" b="1" dirty="0" smtClean="0">
                <a:latin typeface="+mj-lt"/>
              </a:rPr>
              <a:t>“</a:t>
            </a:r>
            <a:r>
              <a:rPr lang="en-US" i="1" dirty="0" smtClean="0">
                <a:latin typeface="+mj-lt"/>
              </a:rPr>
              <a:t>To make sure I don</a:t>
            </a:r>
            <a:r>
              <a:rPr lang="uk-UA" i="1" dirty="0" smtClean="0">
                <a:latin typeface="+mj-lt"/>
              </a:rPr>
              <a:t>’</a:t>
            </a:r>
            <a:r>
              <a:rPr lang="en-US" i="1" dirty="0" smtClean="0">
                <a:latin typeface="+mj-lt"/>
              </a:rPr>
              <a:t>t miss anything during the assessment, I need to ask a few questions.”</a:t>
            </a:r>
            <a:endParaRPr lang="en-US" b="1" dirty="0">
              <a:latin typeface="+mj-lt"/>
            </a:endParaRPr>
          </a:p>
          <a:p>
            <a:pPr>
              <a:lnSpc>
                <a:spcPct val="90000"/>
              </a:lnSpc>
            </a:pPr>
            <a:endParaRPr lang="en-US" b="1" dirty="0" smtClean="0">
              <a:latin typeface="+mj-lt"/>
            </a:endParaRPr>
          </a:p>
          <a:p>
            <a:pPr algn="ctr">
              <a:lnSpc>
                <a:spcPct val="90000"/>
              </a:lnSpc>
            </a:pPr>
            <a:endParaRPr lang="en-US" b="1" dirty="0">
              <a:latin typeface="+mj-lt"/>
            </a:endParaRPr>
          </a:p>
          <a:p>
            <a:pPr algn="ctr">
              <a:lnSpc>
                <a:spcPct val="90000"/>
              </a:lnSpc>
            </a:pPr>
            <a:endParaRPr lang="en-US" dirty="0" smtClean="0">
              <a:latin typeface="+mj-lt"/>
            </a:endParaRPr>
          </a:p>
          <a:p>
            <a:pPr algn="ctr">
              <a:lnSpc>
                <a:spcPct val="90000"/>
              </a:lnSpc>
            </a:pPr>
            <a:endParaRPr lang="en-US" sz="2400" dirty="0" smtClean="0">
              <a:latin typeface="+mj-lt"/>
            </a:endParaRPr>
          </a:p>
          <a:p>
            <a:pPr algn="ctr">
              <a:lnSpc>
                <a:spcPct val="90000"/>
              </a:lnSpc>
            </a:pPr>
            <a:r>
              <a:rPr lang="en-US" sz="2400" dirty="0" smtClean="0">
                <a:latin typeface="+mj-lt"/>
              </a:rPr>
              <a:t> </a:t>
            </a:r>
            <a:endParaRPr lang="en-US" sz="2400" dirty="0">
              <a:latin typeface="+mj-lt"/>
            </a:endParaRPr>
          </a:p>
          <a:p>
            <a:pPr lvl="1" algn="ctr">
              <a:lnSpc>
                <a:spcPct val="90000"/>
              </a:lnSpc>
            </a:pPr>
            <a:endParaRPr lang="en-US" sz="2400" b="1" dirty="0" smtClean="0">
              <a:latin typeface="+mj-lt"/>
            </a:endParaRPr>
          </a:p>
        </p:txBody>
      </p:sp>
    </p:spTree>
    <p:extLst>
      <p:ext uri="{BB962C8B-B14F-4D97-AF65-F5344CB8AC3E}">
        <p14:creationId xmlns:p14="http://schemas.microsoft.com/office/powerpoint/2010/main" val="124372993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2000"/>
                                        <p:tgtEl>
                                          <p:spTgt spid="6"/>
                                        </p:tgtEl>
                                      </p:cBhvr>
                                    </p:animEffect>
                                  </p:childTnLst>
                                </p:cTn>
                              </p:par>
                            </p:childTnLst>
                          </p:cTn>
                        </p:par>
                        <p:par>
                          <p:cTn id="8" fill="hold">
                            <p:stCondLst>
                              <p:cond delay="2000"/>
                            </p:stCondLst>
                            <p:childTnLst>
                              <p:par>
                                <p:cTn id="9" presetID="9" presetClass="entr" presetSubtype="0" fill="hold" grpId="0" nodeType="afterEffect" nodePh="1">
                                  <p:stCondLst>
                                    <p:cond delay="0"/>
                                  </p:stCondLst>
                                  <p:endCondLst>
                                    <p:cond evt="begin" delay="0">
                                      <p:tn val="9"/>
                                    </p:cond>
                                  </p:endCondLst>
                                  <p:childTnLst>
                                    <p:set>
                                      <p:cBhvr>
                                        <p:cTn id="10" dur="1" fill="hold">
                                          <p:stCondLst>
                                            <p:cond delay="0"/>
                                          </p:stCondLst>
                                        </p:cTn>
                                        <p:tgtEl>
                                          <p:spTgt spid="11"/>
                                        </p:tgtEl>
                                        <p:attrNameLst>
                                          <p:attrName>style.visibility</p:attrName>
                                        </p:attrNameLst>
                                      </p:cBhvr>
                                      <p:to>
                                        <p:strVal val="visible"/>
                                      </p:to>
                                    </p:set>
                                    <p:animEffect transition="in" filter="dissolve">
                                      <p:cBhvr>
                                        <p:cTn id="11" dur="2000"/>
                                        <p:tgtEl>
                                          <p:spTgt spid="11"/>
                                        </p:tgtEl>
                                      </p:cBhvr>
                                    </p:animEffect>
                                  </p:childTnLst>
                                </p:cTn>
                              </p:par>
                            </p:childTnLst>
                          </p:cTn>
                        </p:par>
                        <p:par>
                          <p:cTn id="12" fill="hold">
                            <p:stCondLst>
                              <p:cond delay="4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1" grpId="0"/>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2">
            <a:extLst>
              <a:ext uri="{FF2B5EF4-FFF2-40B4-BE49-F238E27FC236}">
                <a16:creationId xmlns="" xmlns:a16="http://schemas.microsoft.com/office/drawing/2014/main" id="{90A366E8-B746-B74F-AB41-C923686E8106}"/>
              </a:ext>
            </a:extLst>
          </p:cNvPr>
          <p:cNvSpPr>
            <a:spLocks noGrp="1"/>
          </p:cNvSpPr>
          <p:nvPr>
            <p:ph type="subTitle" idx="1"/>
          </p:nvPr>
        </p:nvSpPr>
        <p:spPr>
          <a:xfrm>
            <a:off x="1028700" y="32227"/>
            <a:ext cx="4800600" cy="1006764"/>
          </a:xfrm>
        </p:spPr>
        <p:txBody>
          <a:bodyPr>
            <a:normAutofit fontScale="97500"/>
          </a:bodyPr>
          <a:lstStyle/>
          <a:p>
            <a:r>
              <a:rPr lang="en-US" sz="2000" dirty="0" smtClean="0"/>
              <a:t>Uncover the reason For Not Buying</a:t>
            </a:r>
          </a:p>
        </p:txBody>
      </p:sp>
      <p:sp>
        <p:nvSpPr>
          <p:cNvPr id="5" name="Isosceles Triangle 4"/>
          <p:cNvSpPr/>
          <p:nvPr/>
        </p:nvSpPr>
        <p:spPr>
          <a:xfrm rot="10800000">
            <a:off x="149391" y="1501325"/>
            <a:ext cx="6554548" cy="7475339"/>
          </a:xfrm>
          <a:prstGeom prst="triangle">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90000"/>
              </a:lnSpc>
            </a:pPr>
            <a:endParaRPr lang="en-US" b="1" dirty="0"/>
          </a:p>
        </p:txBody>
      </p:sp>
      <p:sp>
        <p:nvSpPr>
          <p:cNvPr id="6" name="TextBox 5"/>
          <p:cNvSpPr txBox="1"/>
          <p:nvPr/>
        </p:nvSpPr>
        <p:spPr>
          <a:xfrm>
            <a:off x="149390" y="429808"/>
            <a:ext cx="6554549" cy="451406"/>
          </a:xfrm>
          <a:prstGeom prst="rect">
            <a:avLst/>
          </a:prstGeom>
          <a:noFill/>
          <a:ln>
            <a:noFill/>
          </a:ln>
        </p:spPr>
        <p:txBody>
          <a:bodyPr wrap="square" lIns="0" tIns="0" rIns="0" bIns="0" rtlCol="0">
            <a:spAutoFit/>
          </a:bodyPr>
          <a:lstStyle/>
          <a:p>
            <a:pPr algn="ctr">
              <a:lnSpc>
                <a:spcPct val="90000"/>
              </a:lnSpc>
            </a:pPr>
            <a:r>
              <a:rPr lang="en-US" sz="3200" b="1" dirty="0" smtClean="0">
                <a:latin typeface="+mj-lt"/>
              </a:rPr>
              <a:t>Establish a Written list of Goals</a:t>
            </a:r>
          </a:p>
        </p:txBody>
      </p:sp>
      <p:sp>
        <p:nvSpPr>
          <p:cNvPr id="10" name="TextBox 9"/>
          <p:cNvSpPr txBox="1"/>
          <p:nvPr/>
        </p:nvSpPr>
        <p:spPr>
          <a:xfrm>
            <a:off x="6367809" y="8516030"/>
            <a:ext cx="301660" cy="369332"/>
          </a:xfrm>
          <a:prstGeom prst="rect">
            <a:avLst/>
          </a:prstGeom>
          <a:noFill/>
        </p:spPr>
        <p:txBody>
          <a:bodyPr wrap="none" rtlCol="0">
            <a:spAutoFit/>
          </a:bodyPr>
          <a:lstStyle/>
          <a:p>
            <a:r>
              <a:rPr lang="en-US" dirty="0"/>
              <a:t>4</a:t>
            </a:r>
          </a:p>
        </p:txBody>
      </p:sp>
      <p:sp>
        <p:nvSpPr>
          <p:cNvPr id="11" name="TextBox 10"/>
          <p:cNvSpPr txBox="1"/>
          <p:nvPr/>
        </p:nvSpPr>
        <p:spPr>
          <a:xfrm>
            <a:off x="168062" y="8807225"/>
            <a:ext cx="2864887" cy="246221"/>
          </a:xfrm>
          <a:prstGeom prst="rect">
            <a:avLst/>
          </a:prstGeom>
          <a:noFill/>
        </p:spPr>
        <p:txBody>
          <a:bodyPr wrap="none" rtlCol="0">
            <a:spAutoFit/>
          </a:bodyPr>
          <a:lstStyle/>
          <a:p>
            <a:r>
              <a:rPr lang="en-US" sz="1000" dirty="0" smtClean="0"/>
              <a:t>Copyright all rights reserved HAVC Coaching Corner</a:t>
            </a:r>
            <a:endParaRPr lang="en-US" sz="1000" dirty="0"/>
          </a:p>
        </p:txBody>
      </p:sp>
      <p:sp>
        <p:nvSpPr>
          <p:cNvPr id="12" name="TextBox 11"/>
          <p:cNvSpPr txBox="1"/>
          <p:nvPr/>
        </p:nvSpPr>
        <p:spPr>
          <a:xfrm>
            <a:off x="168062" y="642553"/>
            <a:ext cx="6535877" cy="8646983"/>
          </a:xfrm>
          <a:prstGeom prst="rect">
            <a:avLst/>
          </a:prstGeom>
          <a:noFill/>
          <a:ln>
            <a:noFill/>
          </a:ln>
        </p:spPr>
        <p:txBody>
          <a:bodyPr wrap="square" lIns="0" tIns="0" rIns="0" bIns="0" rtlCol="0">
            <a:spAutoFit/>
          </a:bodyPr>
          <a:lstStyle/>
          <a:p>
            <a:pPr algn="ctr">
              <a:lnSpc>
                <a:spcPct val="90000"/>
              </a:lnSpc>
            </a:pPr>
            <a:endParaRPr lang="en-US" i="1" dirty="0" smtClean="0">
              <a:latin typeface="+mj-lt"/>
            </a:endParaRPr>
          </a:p>
          <a:p>
            <a:pPr>
              <a:lnSpc>
                <a:spcPct val="90000"/>
              </a:lnSpc>
            </a:pPr>
            <a:endParaRPr lang="en-US" sz="800" i="1" dirty="0">
              <a:latin typeface="+mj-lt"/>
            </a:endParaRPr>
          </a:p>
          <a:p>
            <a:pPr marL="285750" indent="-285750">
              <a:lnSpc>
                <a:spcPct val="90000"/>
              </a:lnSpc>
              <a:buFont typeface="Arial"/>
              <a:buChar char="•"/>
            </a:pPr>
            <a:r>
              <a:rPr lang="en-US" b="1" dirty="0" smtClean="0">
                <a:latin typeface="+mj-lt"/>
              </a:rPr>
              <a:t>Transition into Setting goals</a:t>
            </a:r>
          </a:p>
          <a:p>
            <a:pPr marL="285750" indent="-285750">
              <a:lnSpc>
                <a:spcPct val="90000"/>
              </a:lnSpc>
              <a:buFont typeface="Arial"/>
              <a:buChar char="•"/>
            </a:pPr>
            <a:endParaRPr lang="en-US" sz="800" b="1" dirty="0">
              <a:latin typeface="+mj-lt"/>
            </a:endParaRPr>
          </a:p>
          <a:p>
            <a:pPr algn="ctr">
              <a:lnSpc>
                <a:spcPct val="90000"/>
              </a:lnSpc>
            </a:pPr>
            <a:r>
              <a:rPr lang="en-US" b="1" dirty="0" smtClean="0">
                <a:latin typeface="+mj-lt"/>
              </a:rPr>
              <a:t>“</a:t>
            </a:r>
            <a:r>
              <a:rPr lang="en-US" i="1" dirty="0" smtClean="0">
                <a:latin typeface="+mj-lt"/>
              </a:rPr>
              <a:t>To make sure I don</a:t>
            </a:r>
            <a:r>
              <a:rPr lang="uk-UA" i="1" dirty="0" smtClean="0">
                <a:latin typeface="+mj-lt"/>
              </a:rPr>
              <a:t>’</a:t>
            </a:r>
            <a:r>
              <a:rPr lang="en-US" i="1" dirty="0" smtClean="0">
                <a:latin typeface="+mj-lt"/>
              </a:rPr>
              <a:t>t miss anything during the assessment, I need to ask a few questions.”</a:t>
            </a:r>
          </a:p>
          <a:p>
            <a:pPr algn="ctr">
              <a:lnSpc>
                <a:spcPct val="90000"/>
              </a:lnSpc>
            </a:pPr>
            <a:endParaRPr lang="en-US" sz="800" b="1" i="1" dirty="0">
              <a:latin typeface="+mj-lt"/>
            </a:endParaRPr>
          </a:p>
          <a:p>
            <a:pPr marL="285750" indent="-285750">
              <a:lnSpc>
                <a:spcPct val="90000"/>
              </a:lnSpc>
              <a:buFont typeface="Arial"/>
              <a:buChar char="•"/>
            </a:pPr>
            <a:r>
              <a:rPr lang="en-US" b="1" dirty="0" smtClean="0">
                <a:latin typeface="+mj-lt"/>
              </a:rPr>
              <a:t>Ask the right Questions</a:t>
            </a:r>
          </a:p>
          <a:p>
            <a:pPr marL="285750" indent="-285750" algn="ctr">
              <a:lnSpc>
                <a:spcPct val="90000"/>
              </a:lnSpc>
              <a:buFont typeface="Arial"/>
              <a:buChar char="•"/>
            </a:pPr>
            <a:endParaRPr lang="en-US" sz="800" i="1" dirty="0">
              <a:latin typeface="+mj-lt"/>
            </a:endParaRPr>
          </a:p>
          <a:p>
            <a:pPr algn="ctr">
              <a:lnSpc>
                <a:spcPct val="90000"/>
              </a:lnSpc>
            </a:pPr>
            <a:r>
              <a:rPr lang="en-US" i="1" dirty="0" smtClean="0">
                <a:latin typeface="+mj-lt"/>
              </a:rPr>
              <a:t>“Who in your home suffers from Allergies, Asthma, </a:t>
            </a:r>
          </a:p>
          <a:p>
            <a:pPr algn="ctr">
              <a:lnSpc>
                <a:spcPct val="90000"/>
              </a:lnSpc>
            </a:pPr>
            <a:r>
              <a:rPr lang="en-US" i="1" dirty="0" smtClean="0">
                <a:latin typeface="+mj-lt"/>
              </a:rPr>
              <a:t>Hay Fever or respiratory issues?</a:t>
            </a:r>
          </a:p>
          <a:p>
            <a:pPr algn="ctr">
              <a:lnSpc>
                <a:spcPct val="90000"/>
              </a:lnSpc>
            </a:pPr>
            <a:endParaRPr lang="en-US" sz="800" i="1" dirty="0">
              <a:latin typeface="+mj-lt"/>
            </a:endParaRPr>
          </a:p>
          <a:p>
            <a:pPr algn="ctr">
              <a:lnSpc>
                <a:spcPct val="90000"/>
              </a:lnSpc>
            </a:pPr>
            <a:r>
              <a:rPr lang="en-US" i="1" dirty="0" smtClean="0">
                <a:latin typeface="+mj-lt"/>
              </a:rPr>
              <a:t>“Which areas of your home are difficult to heat or cool?”</a:t>
            </a:r>
          </a:p>
          <a:p>
            <a:pPr algn="ctr">
              <a:lnSpc>
                <a:spcPct val="90000"/>
              </a:lnSpc>
            </a:pPr>
            <a:endParaRPr lang="en-US" sz="800" i="1" dirty="0">
              <a:latin typeface="+mj-lt"/>
            </a:endParaRPr>
          </a:p>
          <a:p>
            <a:pPr algn="ctr">
              <a:lnSpc>
                <a:spcPct val="90000"/>
              </a:lnSpc>
            </a:pPr>
            <a:r>
              <a:rPr lang="en-US" i="1" dirty="0" smtClean="0">
                <a:latin typeface="+mj-lt"/>
              </a:rPr>
              <a:t>“Where in your home do you notice noise from your HVAC system?”</a:t>
            </a:r>
          </a:p>
          <a:p>
            <a:pPr algn="ctr">
              <a:lnSpc>
                <a:spcPct val="90000"/>
              </a:lnSpc>
            </a:pPr>
            <a:endParaRPr lang="en-US" sz="800" i="1" dirty="0">
              <a:latin typeface="+mj-lt"/>
            </a:endParaRPr>
          </a:p>
          <a:p>
            <a:pPr algn="ctr">
              <a:lnSpc>
                <a:spcPct val="90000"/>
              </a:lnSpc>
            </a:pPr>
            <a:r>
              <a:rPr lang="en-US" i="1" dirty="0" smtClean="0">
                <a:latin typeface="+mj-lt"/>
              </a:rPr>
              <a:t>“How often does your home feel humid in the warmer months?”</a:t>
            </a:r>
          </a:p>
          <a:p>
            <a:pPr algn="ctr">
              <a:lnSpc>
                <a:spcPct val="90000"/>
              </a:lnSpc>
            </a:pPr>
            <a:endParaRPr lang="en-US" sz="800" i="1" dirty="0">
              <a:latin typeface="+mj-lt"/>
            </a:endParaRPr>
          </a:p>
          <a:p>
            <a:pPr algn="ctr">
              <a:lnSpc>
                <a:spcPct val="90000"/>
              </a:lnSpc>
            </a:pPr>
            <a:r>
              <a:rPr lang="en-US" i="1" dirty="0" smtClean="0">
                <a:latin typeface="+mj-lt"/>
              </a:rPr>
              <a:t>“How often does your feel dry during the cooler months?”</a:t>
            </a:r>
          </a:p>
          <a:p>
            <a:pPr>
              <a:lnSpc>
                <a:spcPct val="90000"/>
              </a:lnSpc>
            </a:pPr>
            <a:endParaRPr lang="en-US" sz="800" b="1" dirty="0">
              <a:latin typeface="+mj-lt"/>
            </a:endParaRPr>
          </a:p>
          <a:p>
            <a:pPr marL="285750" indent="-285750">
              <a:lnSpc>
                <a:spcPct val="90000"/>
              </a:lnSpc>
              <a:buFont typeface="Arial"/>
              <a:buChar char="•"/>
            </a:pPr>
            <a:r>
              <a:rPr lang="en-US" b="1" dirty="0" smtClean="0">
                <a:latin typeface="+mj-lt"/>
              </a:rPr>
              <a:t>Listen to Understand</a:t>
            </a:r>
          </a:p>
          <a:p>
            <a:pPr marL="285750" indent="-285750">
              <a:lnSpc>
                <a:spcPct val="90000"/>
              </a:lnSpc>
              <a:buFont typeface="Arial"/>
              <a:buChar char="•"/>
            </a:pPr>
            <a:endParaRPr lang="en-US" sz="800" b="1" i="1" dirty="0">
              <a:latin typeface="+mj-lt"/>
            </a:endParaRPr>
          </a:p>
          <a:p>
            <a:pPr algn="ctr">
              <a:lnSpc>
                <a:spcPct val="90000"/>
              </a:lnSpc>
            </a:pPr>
            <a:r>
              <a:rPr lang="en-US" i="1" dirty="0" smtClean="0">
                <a:latin typeface="+mj-lt"/>
              </a:rPr>
              <a:t>“Tell me about that”</a:t>
            </a:r>
          </a:p>
          <a:p>
            <a:pPr algn="ctr">
              <a:lnSpc>
                <a:spcPct val="90000"/>
              </a:lnSpc>
            </a:pPr>
            <a:r>
              <a:rPr lang="en-US" i="1" dirty="0" smtClean="0">
                <a:latin typeface="+mj-lt"/>
              </a:rPr>
              <a:t>How long has this been going on?”</a:t>
            </a:r>
          </a:p>
          <a:p>
            <a:pPr algn="ctr">
              <a:lnSpc>
                <a:spcPct val="90000"/>
              </a:lnSpc>
            </a:pPr>
            <a:endParaRPr lang="en-US" sz="800" dirty="0">
              <a:latin typeface="+mj-lt"/>
            </a:endParaRPr>
          </a:p>
          <a:p>
            <a:pPr marL="285750" indent="-285750">
              <a:lnSpc>
                <a:spcPct val="90000"/>
              </a:lnSpc>
              <a:buFont typeface="Arial"/>
              <a:buChar char="•"/>
            </a:pPr>
            <a:r>
              <a:rPr lang="en-US" b="1" dirty="0" smtClean="0">
                <a:latin typeface="+mj-lt"/>
              </a:rPr>
              <a:t>Express some Empathy</a:t>
            </a:r>
          </a:p>
          <a:p>
            <a:pPr algn="ctr">
              <a:lnSpc>
                <a:spcPct val="90000"/>
              </a:lnSpc>
            </a:pPr>
            <a:endParaRPr lang="en-US" sz="800" b="1" dirty="0">
              <a:latin typeface="+mj-lt"/>
            </a:endParaRPr>
          </a:p>
          <a:p>
            <a:pPr algn="ctr">
              <a:lnSpc>
                <a:spcPct val="90000"/>
              </a:lnSpc>
            </a:pPr>
            <a:r>
              <a:rPr lang="en-US" dirty="0" smtClean="0">
                <a:latin typeface="+mj-lt"/>
              </a:rPr>
              <a:t>“ That must be miserable. Sorry your having that experience.”</a:t>
            </a:r>
          </a:p>
          <a:p>
            <a:pPr algn="ctr">
              <a:lnSpc>
                <a:spcPct val="90000"/>
              </a:lnSpc>
            </a:pPr>
            <a:endParaRPr lang="en-US" sz="800" dirty="0">
              <a:latin typeface="+mj-lt"/>
            </a:endParaRPr>
          </a:p>
          <a:p>
            <a:pPr marL="285750" indent="-285750">
              <a:lnSpc>
                <a:spcPct val="90000"/>
              </a:lnSpc>
              <a:buFont typeface="Arial"/>
              <a:buChar char="•"/>
            </a:pPr>
            <a:r>
              <a:rPr lang="en-US" b="1" dirty="0" smtClean="0">
                <a:latin typeface="+mj-lt"/>
              </a:rPr>
              <a:t>Establish their goal</a:t>
            </a:r>
            <a:r>
              <a:rPr lang="is-IS" b="1" dirty="0" smtClean="0">
                <a:latin typeface="+mj-lt"/>
              </a:rPr>
              <a:t>…</a:t>
            </a:r>
            <a:endParaRPr lang="en-US" b="1" dirty="0" smtClean="0">
              <a:latin typeface="+mj-lt"/>
            </a:endParaRPr>
          </a:p>
          <a:p>
            <a:pPr algn="ctr">
              <a:lnSpc>
                <a:spcPct val="90000"/>
              </a:lnSpc>
            </a:pPr>
            <a:r>
              <a:rPr lang="en-US" dirty="0" smtClean="0">
                <a:latin typeface="+mj-lt"/>
              </a:rPr>
              <a:t>“What I'm hearing you say is you want to</a:t>
            </a:r>
            <a:r>
              <a:rPr lang="is-IS" dirty="0" smtClean="0">
                <a:latin typeface="+mj-lt"/>
              </a:rPr>
              <a:t>…</a:t>
            </a:r>
            <a:r>
              <a:rPr lang="en-US" dirty="0" smtClean="0">
                <a:latin typeface="+mj-lt"/>
              </a:rPr>
              <a:t> </a:t>
            </a:r>
          </a:p>
          <a:p>
            <a:pPr algn="ctr">
              <a:lnSpc>
                <a:spcPct val="90000"/>
              </a:lnSpc>
            </a:pPr>
            <a:r>
              <a:rPr lang="en-US" dirty="0" smtClean="0">
                <a:latin typeface="+mj-lt"/>
              </a:rPr>
              <a:t>Reduce Allergy Triggers – Make the (Room) more Comfortable – Minimize noise </a:t>
            </a:r>
            <a:r>
              <a:rPr lang="is-IS" dirty="0" smtClean="0">
                <a:latin typeface="+mj-lt"/>
              </a:rPr>
              <a:t>….</a:t>
            </a:r>
          </a:p>
          <a:p>
            <a:pPr algn="ctr">
              <a:lnSpc>
                <a:spcPct val="90000"/>
              </a:lnSpc>
            </a:pPr>
            <a:r>
              <a:rPr lang="is-IS" dirty="0" smtClean="0">
                <a:latin typeface="+mj-lt"/>
              </a:rPr>
              <a:t>If we could do that for you, would you be interested?</a:t>
            </a:r>
          </a:p>
          <a:p>
            <a:pPr algn="ctr">
              <a:lnSpc>
                <a:spcPct val="90000"/>
              </a:lnSpc>
            </a:pPr>
            <a:r>
              <a:rPr lang="is-IS" dirty="0" smtClean="0">
                <a:latin typeface="+mj-lt"/>
              </a:rPr>
              <a:t>Ok, Let me write that down.</a:t>
            </a:r>
          </a:p>
          <a:p>
            <a:pPr algn="ctr">
              <a:lnSpc>
                <a:spcPct val="90000"/>
              </a:lnSpc>
            </a:pPr>
            <a:endParaRPr lang="is-IS" sz="800" dirty="0">
              <a:latin typeface="+mj-lt"/>
            </a:endParaRPr>
          </a:p>
          <a:p>
            <a:pPr>
              <a:lnSpc>
                <a:spcPct val="90000"/>
              </a:lnSpc>
            </a:pPr>
            <a:r>
              <a:rPr lang="is-IS" b="1" dirty="0" smtClean="0">
                <a:latin typeface="+mj-lt"/>
              </a:rPr>
              <a:t>Transition into your evaluation of the home</a:t>
            </a:r>
          </a:p>
          <a:p>
            <a:pPr>
              <a:lnSpc>
                <a:spcPct val="90000"/>
              </a:lnSpc>
            </a:pPr>
            <a:endParaRPr lang="is-IS" sz="800" b="1" dirty="0">
              <a:latin typeface="+mj-lt"/>
            </a:endParaRPr>
          </a:p>
          <a:p>
            <a:pPr algn="ctr">
              <a:lnSpc>
                <a:spcPct val="90000"/>
              </a:lnSpc>
            </a:pPr>
            <a:r>
              <a:rPr lang="is-IS" dirty="0" smtClean="0">
                <a:latin typeface="+mj-lt"/>
              </a:rPr>
              <a:t>“Im ready to evaluate the home. Your welcome to come along if you like pr we can split apare and Ill find you when Im finished”. Coud you show me where your thermostat and equipment is?” </a:t>
            </a:r>
            <a:endParaRPr lang="en-US" dirty="0" smtClean="0">
              <a:latin typeface="+mj-lt"/>
            </a:endParaRPr>
          </a:p>
          <a:p>
            <a:pPr algn="ctr">
              <a:lnSpc>
                <a:spcPct val="90000"/>
              </a:lnSpc>
            </a:pPr>
            <a:r>
              <a:rPr lang="en-US" dirty="0" smtClean="0">
                <a:latin typeface="+mj-lt"/>
              </a:rPr>
              <a:t> </a:t>
            </a:r>
            <a:endParaRPr lang="en-US" dirty="0">
              <a:latin typeface="+mj-lt"/>
            </a:endParaRPr>
          </a:p>
          <a:p>
            <a:pPr lvl="1" algn="ctr">
              <a:lnSpc>
                <a:spcPct val="90000"/>
              </a:lnSpc>
            </a:pPr>
            <a:endParaRPr lang="en-US" b="1" dirty="0" smtClean="0">
              <a:latin typeface="+mj-lt"/>
            </a:endParaRPr>
          </a:p>
        </p:txBody>
      </p:sp>
    </p:spTree>
    <p:extLst>
      <p:ext uri="{BB962C8B-B14F-4D97-AF65-F5344CB8AC3E}">
        <p14:creationId xmlns:p14="http://schemas.microsoft.com/office/powerpoint/2010/main" val="214394671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2000"/>
                                        <p:tgtEl>
                                          <p:spTgt spid="6"/>
                                        </p:tgtEl>
                                      </p:cBhvr>
                                    </p:animEffect>
                                  </p:childTnLst>
                                </p:cTn>
                              </p:par>
                            </p:childTnLst>
                          </p:cTn>
                        </p:par>
                        <p:par>
                          <p:cTn id="8" fill="hold">
                            <p:stCondLst>
                              <p:cond delay="2000"/>
                            </p:stCondLst>
                            <p:childTnLst>
                              <p:par>
                                <p:cTn id="9" presetID="9"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dissolve">
                                      <p:cBhvr>
                                        <p:cTn id="11"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2">
            <a:extLst>
              <a:ext uri="{FF2B5EF4-FFF2-40B4-BE49-F238E27FC236}">
                <a16:creationId xmlns="" xmlns:a16="http://schemas.microsoft.com/office/drawing/2014/main" id="{90A366E8-B746-B74F-AB41-C923686E8106}"/>
              </a:ext>
            </a:extLst>
          </p:cNvPr>
          <p:cNvSpPr>
            <a:spLocks noGrp="1"/>
          </p:cNvSpPr>
          <p:nvPr>
            <p:ph type="subTitle" idx="1"/>
          </p:nvPr>
        </p:nvSpPr>
        <p:spPr>
          <a:xfrm>
            <a:off x="1028700" y="32227"/>
            <a:ext cx="4800600" cy="1006764"/>
          </a:xfrm>
        </p:spPr>
        <p:txBody>
          <a:bodyPr>
            <a:normAutofit fontScale="97500"/>
          </a:bodyPr>
          <a:lstStyle/>
          <a:p>
            <a:r>
              <a:rPr lang="en-US" sz="2000" dirty="0" smtClean="0"/>
              <a:t>Uncover the reason For Not Buying</a:t>
            </a:r>
          </a:p>
        </p:txBody>
      </p:sp>
      <p:sp>
        <p:nvSpPr>
          <p:cNvPr id="5" name="Isosceles Triangle 4"/>
          <p:cNvSpPr/>
          <p:nvPr/>
        </p:nvSpPr>
        <p:spPr>
          <a:xfrm rot="10800000">
            <a:off x="149391" y="1501325"/>
            <a:ext cx="6554548" cy="7475339"/>
          </a:xfrm>
          <a:prstGeom prst="triangle">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90000"/>
              </a:lnSpc>
            </a:pPr>
            <a:endParaRPr lang="en-US" b="1" dirty="0"/>
          </a:p>
        </p:txBody>
      </p:sp>
      <p:sp>
        <p:nvSpPr>
          <p:cNvPr id="6" name="TextBox 5"/>
          <p:cNvSpPr txBox="1"/>
          <p:nvPr/>
        </p:nvSpPr>
        <p:spPr>
          <a:xfrm>
            <a:off x="149390" y="429808"/>
            <a:ext cx="6554549" cy="451406"/>
          </a:xfrm>
          <a:prstGeom prst="rect">
            <a:avLst/>
          </a:prstGeom>
          <a:noFill/>
          <a:ln>
            <a:noFill/>
          </a:ln>
        </p:spPr>
        <p:txBody>
          <a:bodyPr wrap="square" lIns="0" tIns="0" rIns="0" bIns="0" rtlCol="0">
            <a:spAutoFit/>
          </a:bodyPr>
          <a:lstStyle/>
          <a:p>
            <a:pPr algn="ctr">
              <a:lnSpc>
                <a:spcPct val="90000"/>
              </a:lnSpc>
            </a:pPr>
            <a:r>
              <a:rPr lang="en-US" sz="3200" b="1" dirty="0" smtClean="0">
                <a:latin typeface="+mj-lt"/>
              </a:rPr>
              <a:t>Complete your Home Survey</a:t>
            </a:r>
            <a:endParaRPr lang="en-US" sz="3200" b="1" dirty="0" smtClean="0">
              <a:latin typeface="+mj-lt"/>
            </a:endParaRPr>
          </a:p>
        </p:txBody>
      </p:sp>
      <p:sp>
        <p:nvSpPr>
          <p:cNvPr id="10" name="TextBox 9"/>
          <p:cNvSpPr txBox="1"/>
          <p:nvPr/>
        </p:nvSpPr>
        <p:spPr>
          <a:xfrm>
            <a:off x="6367809" y="8516030"/>
            <a:ext cx="301660" cy="369332"/>
          </a:xfrm>
          <a:prstGeom prst="rect">
            <a:avLst/>
          </a:prstGeom>
          <a:noFill/>
        </p:spPr>
        <p:txBody>
          <a:bodyPr wrap="none" rtlCol="0">
            <a:spAutoFit/>
          </a:bodyPr>
          <a:lstStyle/>
          <a:p>
            <a:r>
              <a:rPr lang="en-US" dirty="0"/>
              <a:t>4</a:t>
            </a:r>
          </a:p>
        </p:txBody>
      </p:sp>
      <p:sp>
        <p:nvSpPr>
          <p:cNvPr id="11" name="TextBox 10"/>
          <p:cNvSpPr txBox="1"/>
          <p:nvPr/>
        </p:nvSpPr>
        <p:spPr>
          <a:xfrm>
            <a:off x="168062" y="8807225"/>
            <a:ext cx="2864887" cy="246221"/>
          </a:xfrm>
          <a:prstGeom prst="rect">
            <a:avLst/>
          </a:prstGeom>
          <a:noFill/>
        </p:spPr>
        <p:txBody>
          <a:bodyPr wrap="none" rtlCol="0">
            <a:spAutoFit/>
          </a:bodyPr>
          <a:lstStyle/>
          <a:p>
            <a:r>
              <a:rPr lang="en-US" sz="1000" dirty="0" smtClean="0"/>
              <a:t>Copyright all rights reserved HAVC Coaching Corner</a:t>
            </a:r>
            <a:endParaRPr lang="en-US" sz="1000" dirty="0"/>
          </a:p>
        </p:txBody>
      </p:sp>
      <p:sp>
        <p:nvSpPr>
          <p:cNvPr id="12" name="TextBox 11"/>
          <p:cNvSpPr txBox="1"/>
          <p:nvPr/>
        </p:nvSpPr>
        <p:spPr>
          <a:xfrm>
            <a:off x="86031" y="1326519"/>
            <a:ext cx="6535877" cy="9311780"/>
          </a:xfrm>
          <a:prstGeom prst="rect">
            <a:avLst/>
          </a:prstGeom>
          <a:noFill/>
          <a:ln>
            <a:noFill/>
          </a:ln>
        </p:spPr>
        <p:txBody>
          <a:bodyPr wrap="square" lIns="0" tIns="0" rIns="0" bIns="0" rtlCol="0">
            <a:spAutoFit/>
          </a:bodyPr>
          <a:lstStyle/>
          <a:p>
            <a:pPr algn="ctr">
              <a:lnSpc>
                <a:spcPct val="90000"/>
              </a:lnSpc>
            </a:pPr>
            <a:endParaRPr lang="en-US" i="1" dirty="0" smtClean="0">
              <a:latin typeface="+mj-lt"/>
            </a:endParaRPr>
          </a:p>
          <a:p>
            <a:pPr>
              <a:lnSpc>
                <a:spcPct val="90000"/>
              </a:lnSpc>
            </a:pPr>
            <a:endParaRPr lang="en-US" sz="800" i="1" dirty="0">
              <a:latin typeface="+mj-lt"/>
            </a:endParaRPr>
          </a:p>
          <a:p>
            <a:pPr marL="285750" indent="-285750">
              <a:lnSpc>
                <a:spcPct val="90000"/>
              </a:lnSpc>
              <a:buFont typeface="Arial"/>
              <a:buChar char="•"/>
            </a:pPr>
            <a:r>
              <a:rPr lang="en-US" b="1" dirty="0" smtClean="0">
                <a:latin typeface="+mj-lt"/>
              </a:rPr>
              <a:t>Home Survey</a:t>
            </a:r>
          </a:p>
          <a:p>
            <a:pPr marL="285750" indent="-285750">
              <a:lnSpc>
                <a:spcPct val="90000"/>
              </a:lnSpc>
              <a:buFont typeface="Arial"/>
              <a:buChar char="•"/>
            </a:pPr>
            <a:endParaRPr lang="en-US" b="1" dirty="0">
              <a:latin typeface="+mj-lt"/>
            </a:endParaRPr>
          </a:p>
          <a:p>
            <a:pPr marL="742950" lvl="1" indent="-285750">
              <a:lnSpc>
                <a:spcPct val="90000"/>
              </a:lnSpc>
              <a:buFont typeface="Arial"/>
              <a:buChar char="•"/>
            </a:pPr>
            <a:r>
              <a:rPr lang="en-US" b="1" dirty="0" smtClean="0">
                <a:latin typeface="+mj-lt"/>
              </a:rPr>
              <a:t>Complete your Technical Home Survey</a:t>
            </a:r>
          </a:p>
          <a:p>
            <a:pPr marL="742950" lvl="1" indent="-285750">
              <a:lnSpc>
                <a:spcPct val="90000"/>
              </a:lnSpc>
              <a:buFont typeface="Arial"/>
              <a:buChar char="•"/>
            </a:pPr>
            <a:endParaRPr lang="en-US" b="1" dirty="0" smtClean="0">
              <a:latin typeface="+mj-lt"/>
            </a:endParaRPr>
          </a:p>
          <a:p>
            <a:pPr marL="742950" lvl="1" indent="-285750">
              <a:lnSpc>
                <a:spcPct val="90000"/>
              </a:lnSpc>
              <a:buFont typeface="Arial"/>
              <a:buChar char="•"/>
            </a:pPr>
            <a:r>
              <a:rPr lang="en-US" b="1" dirty="0" smtClean="0">
                <a:latin typeface="+mj-lt"/>
              </a:rPr>
              <a:t>Determine what it will take to accomplish their goals.</a:t>
            </a:r>
          </a:p>
          <a:p>
            <a:pPr marL="742950" lvl="1" indent="-285750">
              <a:lnSpc>
                <a:spcPct val="90000"/>
              </a:lnSpc>
              <a:buFont typeface="Arial"/>
              <a:buChar char="•"/>
            </a:pPr>
            <a:endParaRPr lang="en-US" b="1" dirty="0" smtClean="0">
              <a:latin typeface="+mj-lt"/>
            </a:endParaRPr>
          </a:p>
          <a:p>
            <a:pPr marL="742950" lvl="1" indent="-285750">
              <a:lnSpc>
                <a:spcPct val="90000"/>
              </a:lnSpc>
              <a:buFont typeface="Arial"/>
              <a:buChar char="•"/>
            </a:pPr>
            <a:r>
              <a:rPr lang="en-US" b="1" dirty="0" smtClean="0">
                <a:latin typeface="+mj-lt"/>
              </a:rPr>
              <a:t>Evidence problems with photographs – video’s – and or 3</a:t>
            </a:r>
            <a:r>
              <a:rPr lang="en-US" b="1" baseline="30000" dirty="0" smtClean="0">
                <a:latin typeface="+mj-lt"/>
              </a:rPr>
              <a:t>rd</a:t>
            </a:r>
            <a:r>
              <a:rPr lang="en-US" b="1" dirty="0" smtClean="0">
                <a:latin typeface="+mj-lt"/>
              </a:rPr>
              <a:t> party references.</a:t>
            </a:r>
          </a:p>
          <a:p>
            <a:pPr marL="742950" lvl="1" indent="-285750">
              <a:lnSpc>
                <a:spcPct val="90000"/>
              </a:lnSpc>
              <a:buFont typeface="Arial"/>
              <a:buChar char="•"/>
            </a:pPr>
            <a:endParaRPr lang="en-US" b="1" dirty="0" smtClean="0">
              <a:latin typeface="+mj-lt"/>
            </a:endParaRPr>
          </a:p>
          <a:p>
            <a:pPr marL="742950" lvl="1" indent="-285750">
              <a:lnSpc>
                <a:spcPct val="90000"/>
              </a:lnSpc>
              <a:buFont typeface="Arial"/>
              <a:buChar char="•"/>
            </a:pPr>
            <a:r>
              <a:rPr lang="en-US" b="1" dirty="0" smtClean="0">
                <a:latin typeface="+mj-lt"/>
              </a:rPr>
              <a:t>Determine what your customer needs to see and hear to believe that you can solve their problem.</a:t>
            </a:r>
          </a:p>
          <a:p>
            <a:pPr marL="742950" lvl="1" indent="-285750">
              <a:lnSpc>
                <a:spcPct val="90000"/>
              </a:lnSpc>
              <a:buFont typeface="Arial"/>
              <a:buChar char="•"/>
            </a:pPr>
            <a:endParaRPr lang="en-US" b="1" dirty="0">
              <a:latin typeface="+mj-lt"/>
            </a:endParaRPr>
          </a:p>
          <a:p>
            <a:pPr marL="742950" lvl="1" indent="-285750">
              <a:lnSpc>
                <a:spcPct val="90000"/>
              </a:lnSpc>
              <a:buFont typeface="Arial"/>
              <a:buChar char="•"/>
            </a:pPr>
            <a:r>
              <a:rPr lang="en-US" b="1" dirty="0" smtClean="0">
                <a:latin typeface="+mj-lt"/>
              </a:rPr>
              <a:t>Compile all of your information into a presentation.</a:t>
            </a:r>
          </a:p>
          <a:p>
            <a:pPr marL="742950" lvl="1" indent="-285750">
              <a:lnSpc>
                <a:spcPct val="90000"/>
              </a:lnSpc>
              <a:buFont typeface="Arial"/>
              <a:buChar char="•"/>
            </a:pPr>
            <a:endParaRPr lang="en-US" b="1" dirty="0">
              <a:latin typeface="+mj-lt"/>
            </a:endParaRPr>
          </a:p>
          <a:p>
            <a:pPr marL="742950" lvl="1" indent="-285750">
              <a:lnSpc>
                <a:spcPct val="90000"/>
              </a:lnSpc>
              <a:buFont typeface="Arial"/>
              <a:buChar char="•"/>
            </a:pPr>
            <a:r>
              <a:rPr lang="en-US" b="1" dirty="0" smtClean="0">
                <a:latin typeface="+mj-lt"/>
              </a:rPr>
              <a:t>Complete your presentation in the home and make yourself accessible if the customer wants to interact with you.</a:t>
            </a:r>
          </a:p>
          <a:p>
            <a:pPr marL="742950" lvl="1" indent="-285750">
              <a:lnSpc>
                <a:spcPct val="90000"/>
              </a:lnSpc>
              <a:buFont typeface="Arial"/>
              <a:buChar char="•"/>
            </a:pPr>
            <a:endParaRPr lang="en-US" b="1" dirty="0" smtClean="0">
              <a:latin typeface="+mj-lt"/>
            </a:endParaRPr>
          </a:p>
          <a:p>
            <a:pPr marL="742950" lvl="1" indent="-285750">
              <a:lnSpc>
                <a:spcPct val="90000"/>
              </a:lnSpc>
              <a:buFont typeface="Arial"/>
              <a:buChar char="•"/>
            </a:pPr>
            <a:r>
              <a:rPr lang="en-US" b="1" dirty="0"/>
              <a:t>Complete your Heating and cooling load calculations</a:t>
            </a:r>
            <a:r>
              <a:rPr lang="en-US" b="1" dirty="0" smtClean="0"/>
              <a:t>.</a:t>
            </a:r>
          </a:p>
          <a:p>
            <a:pPr marL="742950" lvl="1" indent="-285750">
              <a:lnSpc>
                <a:spcPct val="90000"/>
              </a:lnSpc>
              <a:buFont typeface="Arial"/>
              <a:buChar char="•"/>
            </a:pPr>
            <a:endParaRPr lang="en-US" b="1" dirty="0"/>
          </a:p>
          <a:p>
            <a:pPr marL="742950" lvl="1" indent="-285750">
              <a:lnSpc>
                <a:spcPct val="90000"/>
              </a:lnSpc>
              <a:buFont typeface="Arial"/>
              <a:buChar char="•"/>
            </a:pPr>
            <a:r>
              <a:rPr lang="en-US" b="1" dirty="0"/>
              <a:t>Complete your pricing </a:t>
            </a:r>
            <a:r>
              <a:rPr lang="en-US" b="1" dirty="0" smtClean="0"/>
              <a:t>options. (Include the retail price and financed monthly payment.</a:t>
            </a:r>
          </a:p>
          <a:p>
            <a:pPr marL="742950" lvl="1" indent="-285750">
              <a:lnSpc>
                <a:spcPct val="90000"/>
              </a:lnSpc>
              <a:buFont typeface="Arial"/>
              <a:buChar char="•"/>
            </a:pPr>
            <a:endParaRPr lang="en-US" b="1" dirty="0"/>
          </a:p>
          <a:p>
            <a:pPr marL="742950" lvl="1" indent="-285750">
              <a:lnSpc>
                <a:spcPct val="90000"/>
              </a:lnSpc>
              <a:buFont typeface="Arial"/>
              <a:buChar char="•"/>
            </a:pPr>
            <a:r>
              <a:rPr lang="en-US" b="1" dirty="0" smtClean="0"/>
              <a:t>Determine what dates are available for an Install.</a:t>
            </a:r>
          </a:p>
          <a:p>
            <a:pPr marL="742950" lvl="1" indent="-285750">
              <a:lnSpc>
                <a:spcPct val="90000"/>
              </a:lnSpc>
              <a:buFont typeface="Arial"/>
              <a:buChar char="•"/>
            </a:pPr>
            <a:endParaRPr lang="en-US" b="1" dirty="0"/>
          </a:p>
          <a:p>
            <a:pPr marL="742950" lvl="1" indent="-285750">
              <a:lnSpc>
                <a:spcPct val="90000"/>
              </a:lnSpc>
              <a:buFont typeface="Arial"/>
              <a:buChar char="•"/>
            </a:pPr>
            <a:r>
              <a:rPr lang="en-US" b="1" dirty="0" smtClean="0"/>
              <a:t>Create a job folder.</a:t>
            </a:r>
          </a:p>
          <a:p>
            <a:pPr marL="742950" lvl="1" indent="-285750">
              <a:lnSpc>
                <a:spcPct val="90000"/>
              </a:lnSpc>
              <a:buFont typeface="Arial"/>
              <a:buChar char="•"/>
            </a:pPr>
            <a:endParaRPr lang="en-US" b="1" dirty="0"/>
          </a:p>
          <a:p>
            <a:pPr marL="742950" lvl="1" indent="-285750">
              <a:lnSpc>
                <a:spcPct val="90000"/>
              </a:lnSpc>
              <a:buFont typeface="Arial"/>
              <a:buChar char="•"/>
            </a:pPr>
            <a:r>
              <a:rPr lang="en-US" b="1" dirty="0" smtClean="0"/>
              <a:t>RE-Engage with your customer</a:t>
            </a:r>
          </a:p>
          <a:p>
            <a:pPr marL="742950" lvl="1" indent="-285750">
              <a:lnSpc>
                <a:spcPct val="90000"/>
              </a:lnSpc>
              <a:buFont typeface="Arial"/>
              <a:buChar char="•"/>
            </a:pPr>
            <a:endParaRPr lang="en-US" b="1" dirty="0"/>
          </a:p>
          <a:p>
            <a:pPr lvl="1">
              <a:lnSpc>
                <a:spcPct val="90000"/>
              </a:lnSpc>
            </a:pPr>
            <a:endParaRPr lang="en-US" b="1" dirty="0" smtClean="0"/>
          </a:p>
          <a:p>
            <a:pPr>
              <a:lnSpc>
                <a:spcPct val="90000"/>
              </a:lnSpc>
            </a:pPr>
            <a:endParaRPr lang="en-US" b="1" dirty="0"/>
          </a:p>
          <a:p>
            <a:pPr>
              <a:lnSpc>
                <a:spcPct val="90000"/>
              </a:lnSpc>
            </a:pPr>
            <a:endParaRPr lang="en-US" b="1" dirty="0"/>
          </a:p>
          <a:p>
            <a:pPr>
              <a:lnSpc>
                <a:spcPct val="90000"/>
              </a:lnSpc>
            </a:pPr>
            <a:endParaRPr lang="en-US" b="1" dirty="0" smtClean="0">
              <a:latin typeface="+mj-lt"/>
            </a:endParaRPr>
          </a:p>
          <a:p>
            <a:pPr marL="285750" indent="-285750">
              <a:lnSpc>
                <a:spcPct val="90000"/>
              </a:lnSpc>
              <a:buFont typeface="Arial"/>
              <a:buChar char="•"/>
            </a:pPr>
            <a:endParaRPr lang="en-US" sz="800" b="1" dirty="0">
              <a:latin typeface="+mj-lt"/>
            </a:endParaRPr>
          </a:p>
          <a:p>
            <a:pPr algn="ctr">
              <a:lnSpc>
                <a:spcPct val="90000"/>
              </a:lnSpc>
            </a:pPr>
            <a:endParaRPr lang="en-US" i="1" dirty="0" smtClean="0">
              <a:latin typeface="+mj-lt"/>
            </a:endParaRPr>
          </a:p>
          <a:p>
            <a:pPr algn="ctr">
              <a:lnSpc>
                <a:spcPct val="90000"/>
              </a:lnSpc>
            </a:pPr>
            <a:endParaRPr lang="en-US" sz="800" b="1" i="1" dirty="0">
              <a:latin typeface="+mj-lt"/>
            </a:endParaRPr>
          </a:p>
          <a:p>
            <a:pPr algn="ctr">
              <a:lnSpc>
                <a:spcPct val="90000"/>
              </a:lnSpc>
            </a:pPr>
            <a:r>
              <a:rPr lang="en-US" dirty="0" smtClean="0">
                <a:latin typeface="+mj-lt"/>
              </a:rPr>
              <a:t> </a:t>
            </a:r>
            <a:endParaRPr lang="en-US" dirty="0">
              <a:latin typeface="+mj-lt"/>
            </a:endParaRPr>
          </a:p>
          <a:p>
            <a:pPr lvl="1" algn="ctr">
              <a:lnSpc>
                <a:spcPct val="90000"/>
              </a:lnSpc>
            </a:pPr>
            <a:endParaRPr lang="en-US" b="1" dirty="0" smtClean="0">
              <a:latin typeface="+mj-lt"/>
            </a:endParaRPr>
          </a:p>
        </p:txBody>
      </p:sp>
    </p:spTree>
    <p:extLst>
      <p:ext uri="{BB962C8B-B14F-4D97-AF65-F5344CB8AC3E}">
        <p14:creationId xmlns:p14="http://schemas.microsoft.com/office/powerpoint/2010/main" val="234918252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2000"/>
                                        <p:tgtEl>
                                          <p:spTgt spid="6"/>
                                        </p:tgtEl>
                                      </p:cBhvr>
                                    </p:animEffect>
                                  </p:childTnLst>
                                </p:cTn>
                              </p:par>
                            </p:childTnLst>
                          </p:cTn>
                        </p:par>
                        <p:par>
                          <p:cTn id="8" fill="hold">
                            <p:stCondLst>
                              <p:cond delay="2000"/>
                            </p:stCondLst>
                            <p:childTnLst>
                              <p:par>
                                <p:cTn id="9" presetID="9"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dissolve">
                                      <p:cBhvr>
                                        <p:cTn id="11"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2">
            <a:extLst>
              <a:ext uri="{FF2B5EF4-FFF2-40B4-BE49-F238E27FC236}">
                <a16:creationId xmlns="" xmlns:a16="http://schemas.microsoft.com/office/drawing/2014/main" id="{90A366E8-B746-B74F-AB41-C923686E8106}"/>
              </a:ext>
            </a:extLst>
          </p:cNvPr>
          <p:cNvSpPr>
            <a:spLocks noGrp="1"/>
          </p:cNvSpPr>
          <p:nvPr>
            <p:ph type="subTitle" idx="1"/>
          </p:nvPr>
        </p:nvSpPr>
        <p:spPr>
          <a:xfrm>
            <a:off x="1028700" y="32227"/>
            <a:ext cx="4800600" cy="1006764"/>
          </a:xfrm>
        </p:spPr>
        <p:txBody>
          <a:bodyPr>
            <a:normAutofit fontScale="97500"/>
          </a:bodyPr>
          <a:lstStyle/>
          <a:p>
            <a:r>
              <a:rPr lang="en-US" sz="2000" dirty="0" smtClean="0"/>
              <a:t>Uncover the reason For Not Buying</a:t>
            </a:r>
          </a:p>
        </p:txBody>
      </p:sp>
      <p:sp>
        <p:nvSpPr>
          <p:cNvPr id="5" name="Isosceles Triangle 4"/>
          <p:cNvSpPr/>
          <p:nvPr/>
        </p:nvSpPr>
        <p:spPr>
          <a:xfrm rot="10800000">
            <a:off x="149391" y="1501325"/>
            <a:ext cx="6554548" cy="7475339"/>
          </a:xfrm>
          <a:prstGeom prst="triangle">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90000"/>
              </a:lnSpc>
            </a:pPr>
            <a:endParaRPr lang="en-US" b="1" dirty="0"/>
          </a:p>
        </p:txBody>
      </p:sp>
      <p:sp>
        <p:nvSpPr>
          <p:cNvPr id="6" name="TextBox 5"/>
          <p:cNvSpPr txBox="1"/>
          <p:nvPr/>
        </p:nvSpPr>
        <p:spPr>
          <a:xfrm>
            <a:off x="149390" y="429808"/>
            <a:ext cx="6554549" cy="451406"/>
          </a:xfrm>
          <a:prstGeom prst="rect">
            <a:avLst/>
          </a:prstGeom>
          <a:noFill/>
          <a:ln>
            <a:noFill/>
          </a:ln>
        </p:spPr>
        <p:txBody>
          <a:bodyPr wrap="square" lIns="0" tIns="0" rIns="0" bIns="0" rtlCol="0">
            <a:spAutoFit/>
          </a:bodyPr>
          <a:lstStyle/>
          <a:p>
            <a:pPr algn="ctr">
              <a:lnSpc>
                <a:spcPct val="90000"/>
              </a:lnSpc>
            </a:pPr>
            <a:r>
              <a:rPr lang="en-US" sz="3200" b="1" dirty="0" smtClean="0">
                <a:latin typeface="+mj-lt"/>
              </a:rPr>
              <a:t>Complete your Home Survey</a:t>
            </a:r>
            <a:endParaRPr lang="en-US" sz="3200" b="1" dirty="0" smtClean="0">
              <a:latin typeface="+mj-lt"/>
            </a:endParaRPr>
          </a:p>
        </p:txBody>
      </p:sp>
      <p:sp>
        <p:nvSpPr>
          <p:cNvPr id="10" name="TextBox 9"/>
          <p:cNvSpPr txBox="1"/>
          <p:nvPr/>
        </p:nvSpPr>
        <p:spPr>
          <a:xfrm>
            <a:off x="6367809" y="8516030"/>
            <a:ext cx="301660" cy="369332"/>
          </a:xfrm>
          <a:prstGeom prst="rect">
            <a:avLst/>
          </a:prstGeom>
          <a:noFill/>
        </p:spPr>
        <p:txBody>
          <a:bodyPr wrap="none" rtlCol="0">
            <a:spAutoFit/>
          </a:bodyPr>
          <a:lstStyle/>
          <a:p>
            <a:r>
              <a:rPr lang="en-US" dirty="0"/>
              <a:t>5</a:t>
            </a:r>
            <a:endParaRPr lang="en-US" dirty="0"/>
          </a:p>
        </p:txBody>
      </p:sp>
      <p:sp>
        <p:nvSpPr>
          <p:cNvPr id="11" name="TextBox 10"/>
          <p:cNvSpPr txBox="1"/>
          <p:nvPr/>
        </p:nvSpPr>
        <p:spPr>
          <a:xfrm>
            <a:off x="168062" y="8807225"/>
            <a:ext cx="2864887" cy="246221"/>
          </a:xfrm>
          <a:prstGeom prst="rect">
            <a:avLst/>
          </a:prstGeom>
          <a:noFill/>
        </p:spPr>
        <p:txBody>
          <a:bodyPr wrap="none" rtlCol="0">
            <a:spAutoFit/>
          </a:bodyPr>
          <a:lstStyle/>
          <a:p>
            <a:r>
              <a:rPr lang="en-US" sz="1000" dirty="0" smtClean="0"/>
              <a:t>Copyright all rights reserved HAVC Coaching Corner</a:t>
            </a:r>
            <a:endParaRPr lang="en-US" sz="1000" dirty="0"/>
          </a:p>
        </p:txBody>
      </p:sp>
      <p:sp>
        <p:nvSpPr>
          <p:cNvPr id="12" name="TextBox 11"/>
          <p:cNvSpPr txBox="1"/>
          <p:nvPr/>
        </p:nvSpPr>
        <p:spPr>
          <a:xfrm>
            <a:off x="86031" y="1326519"/>
            <a:ext cx="6535877" cy="7095790"/>
          </a:xfrm>
          <a:prstGeom prst="rect">
            <a:avLst/>
          </a:prstGeom>
          <a:noFill/>
          <a:ln>
            <a:noFill/>
          </a:ln>
        </p:spPr>
        <p:txBody>
          <a:bodyPr wrap="square" lIns="0" tIns="0" rIns="0" bIns="0" rtlCol="0">
            <a:spAutoFit/>
          </a:bodyPr>
          <a:lstStyle/>
          <a:p>
            <a:pPr algn="ctr">
              <a:lnSpc>
                <a:spcPct val="90000"/>
              </a:lnSpc>
            </a:pPr>
            <a:endParaRPr lang="en-US" i="1" dirty="0" smtClean="0">
              <a:latin typeface="+mj-lt"/>
            </a:endParaRPr>
          </a:p>
          <a:p>
            <a:pPr>
              <a:lnSpc>
                <a:spcPct val="90000"/>
              </a:lnSpc>
            </a:pPr>
            <a:endParaRPr lang="en-US" sz="800" i="1" dirty="0">
              <a:latin typeface="+mj-lt"/>
            </a:endParaRPr>
          </a:p>
          <a:p>
            <a:pPr marL="285750" indent="-285750">
              <a:lnSpc>
                <a:spcPct val="90000"/>
              </a:lnSpc>
              <a:buFont typeface="Arial"/>
              <a:buChar char="•"/>
            </a:pPr>
            <a:r>
              <a:rPr lang="en-US" b="1" dirty="0" smtClean="0">
                <a:latin typeface="+mj-lt"/>
              </a:rPr>
              <a:t>Home Survey</a:t>
            </a:r>
          </a:p>
          <a:p>
            <a:pPr marL="285750" indent="-285750">
              <a:lnSpc>
                <a:spcPct val="90000"/>
              </a:lnSpc>
              <a:buFont typeface="Arial"/>
              <a:buChar char="•"/>
            </a:pPr>
            <a:endParaRPr lang="en-US" b="1" dirty="0">
              <a:latin typeface="+mj-lt"/>
            </a:endParaRPr>
          </a:p>
          <a:p>
            <a:pPr marL="742950" lvl="1" indent="-285750">
              <a:lnSpc>
                <a:spcPct val="90000"/>
              </a:lnSpc>
              <a:buFont typeface="Arial"/>
              <a:buChar char="•"/>
            </a:pPr>
            <a:r>
              <a:rPr lang="en-US" b="1" dirty="0" smtClean="0">
                <a:latin typeface="+mj-lt"/>
              </a:rPr>
              <a:t>Complete your Technical Home Survey</a:t>
            </a:r>
          </a:p>
          <a:p>
            <a:pPr marL="742950" lvl="1" indent="-285750">
              <a:lnSpc>
                <a:spcPct val="90000"/>
              </a:lnSpc>
              <a:buFont typeface="Arial"/>
              <a:buChar char="•"/>
            </a:pPr>
            <a:endParaRPr lang="en-US" b="1" dirty="0" smtClean="0">
              <a:latin typeface="+mj-lt"/>
            </a:endParaRPr>
          </a:p>
          <a:p>
            <a:pPr marL="742950" lvl="1" indent="-285750">
              <a:lnSpc>
                <a:spcPct val="90000"/>
              </a:lnSpc>
              <a:buFont typeface="Arial"/>
              <a:buChar char="•"/>
            </a:pPr>
            <a:r>
              <a:rPr lang="en-US" b="1" dirty="0" smtClean="0">
                <a:latin typeface="+mj-lt"/>
              </a:rPr>
              <a:t>Determine what it will take to accomplish their goals.</a:t>
            </a:r>
          </a:p>
          <a:p>
            <a:pPr marL="742950" lvl="1" indent="-285750">
              <a:lnSpc>
                <a:spcPct val="90000"/>
              </a:lnSpc>
              <a:buFont typeface="Arial"/>
              <a:buChar char="•"/>
            </a:pPr>
            <a:endParaRPr lang="en-US" b="1" dirty="0" smtClean="0">
              <a:latin typeface="+mj-lt"/>
            </a:endParaRPr>
          </a:p>
          <a:p>
            <a:pPr marL="742950" lvl="1" indent="-285750">
              <a:lnSpc>
                <a:spcPct val="90000"/>
              </a:lnSpc>
              <a:buFont typeface="Arial"/>
              <a:buChar char="•"/>
            </a:pPr>
            <a:r>
              <a:rPr lang="en-US" b="1" dirty="0" smtClean="0">
                <a:latin typeface="+mj-lt"/>
              </a:rPr>
              <a:t>Evidence problems with photographs – video’s – and or 3</a:t>
            </a:r>
            <a:r>
              <a:rPr lang="en-US" b="1" baseline="30000" dirty="0" smtClean="0">
                <a:latin typeface="+mj-lt"/>
              </a:rPr>
              <a:t>rd</a:t>
            </a:r>
            <a:r>
              <a:rPr lang="en-US" b="1" dirty="0" smtClean="0">
                <a:latin typeface="+mj-lt"/>
              </a:rPr>
              <a:t> party references.</a:t>
            </a:r>
          </a:p>
          <a:p>
            <a:pPr marL="742950" lvl="1" indent="-285750">
              <a:lnSpc>
                <a:spcPct val="90000"/>
              </a:lnSpc>
              <a:buFont typeface="Arial"/>
              <a:buChar char="•"/>
            </a:pPr>
            <a:endParaRPr lang="en-US" b="1" dirty="0" smtClean="0">
              <a:latin typeface="+mj-lt"/>
            </a:endParaRPr>
          </a:p>
          <a:p>
            <a:pPr marL="742950" lvl="1" indent="-285750">
              <a:lnSpc>
                <a:spcPct val="90000"/>
              </a:lnSpc>
              <a:buFont typeface="Arial"/>
              <a:buChar char="•"/>
            </a:pPr>
            <a:r>
              <a:rPr lang="en-US" b="1" dirty="0" smtClean="0">
                <a:latin typeface="+mj-lt"/>
              </a:rPr>
              <a:t>Determine what your customer needs to see and hear to believe that you can solve their problem.</a:t>
            </a:r>
          </a:p>
          <a:p>
            <a:pPr marL="742950" lvl="1" indent="-285750">
              <a:lnSpc>
                <a:spcPct val="90000"/>
              </a:lnSpc>
              <a:buFont typeface="Arial"/>
              <a:buChar char="•"/>
            </a:pPr>
            <a:endParaRPr lang="en-US" b="1" dirty="0">
              <a:latin typeface="+mj-lt"/>
            </a:endParaRPr>
          </a:p>
          <a:p>
            <a:pPr marL="742950" lvl="1" indent="-285750">
              <a:lnSpc>
                <a:spcPct val="90000"/>
              </a:lnSpc>
              <a:buFont typeface="Arial"/>
              <a:buChar char="•"/>
            </a:pPr>
            <a:r>
              <a:rPr lang="en-US" b="1" dirty="0" smtClean="0">
                <a:latin typeface="+mj-lt"/>
              </a:rPr>
              <a:t>Compile all of your information into a presentation.</a:t>
            </a:r>
          </a:p>
          <a:p>
            <a:pPr marL="742950" lvl="1" indent="-285750">
              <a:lnSpc>
                <a:spcPct val="90000"/>
              </a:lnSpc>
              <a:buFont typeface="Arial"/>
              <a:buChar char="•"/>
            </a:pPr>
            <a:endParaRPr lang="en-US" b="1" dirty="0">
              <a:latin typeface="+mj-lt"/>
            </a:endParaRPr>
          </a:p>
          <a:p>
            <a:pPr marL="742950" lvl="1" indent="-285750">
              <a:lnSpc>
                <a:spcPct val="90000"/>
              </a:lnSpc>
              <a:buFont typeface="Arial"/>
              <a:buChar char="•"/>
            </a:pPr>
            <a:r>
              <a:rPr lang="en-US" b="1" dirty="0" smtClean="0">
                <a:latin typeface="+mj-lt"/>
              </a:rPr>
              <a:t>Complete your presentation in the home and make yourself accessible if the customer wants to interact with you.</a:t>
            </a:r>
          </a:p>
          <a:p>
            <a:pPr marL="742950" lvl="1" indent="-285750">
              <a:lnSpc>
                <a:spcPct val="90000"/>
              </a:lnSpc>
              <a:buFont typeface="Arial"/>
              <a:buChar char="•"/>
            </a:pPr>
            <a:endParaRPr lang="en-US" b="1" dirty="0" smtClean="0">
              <a:latin typeface="+mj-lt"/>
            </a:endParaRPr>
          </a:p>
          <a:p>
            <a:pPr marL="742950" lvl="1" indent="-285750">
              <a:lnSpc>
                <a:spcPct val="90000"/>
              </a:lnSpc>
              <a:buFont typeface="Arial"/>
              <a:buChar char="•"/>
            </a:pPr>
            <a:r>
              <a:rPr lang="en-US" b="1" dirty="0"/>
              <a:t>Complete your Heating and cooling load calculations</a:t>
            </a:r>
            <a:r>
              <a:rPr lang="en-US" b="1" dirty="0" smtClean="0"/>
              <a:t>.</a:t>
            </a:r>
          </a:p>
          <a:p>
            <a:pPr marL="742950" lvl="1" indent="-285750">
              <a:lnSpc>
                <a:spcPct val="90000"/>
              </a:lnSpc>
              <a:buFont typeface="Arial"/>
              <a:buChar char="•"/>
            </a:pPr>
            <a:endParaRPr lang="en-US" b="1" dirty="0"/>
          </a:p>
          <a:p>
            <a:pPr marL="742950" lvl="1" indent="-285750">
              <a:lnSpc>
                <a:spcPct val="90000"/>
              </a:lnSpc>
              <a:buFont typeface="Arial"/>
              <a:buChar char="•"/>
            </a:pPr>
            <a:r>
              <a:rPr lang="en-US" b="1" dirty="0"/>
              <a:t>Complete your pricing </a:t>
            </a:r>
            <a:r>
              <a:rPr lang="en-US" b="1" dirty="0" smtClean="0"/>
              <a:t>options. (Include the retail price and financed monthly payment.)</a:t>
            </a:r>
          </a:p>
          <a:p>
            <a:pPr marL="742950" lvl="1" indent="-285750">
              <a:lnSpc>
                <a:spcPct val="90000"/>
              </a:lnSpc>
              <a:buFont typeface="Arial"/>
              <a:buChar char="•"/>
            </a:pPr>
            <a:endParaRPr lang="en-US" b="1" dirty="0"/>
          </a:p>
          <a:p>
            <a:pPr marL="742950" lvl="1" indent="-285750">
              <a:lnSpc>
                <a:spcPct val="90000"/>
              </a:lnSpc>
              <a:buFont typeface="Arial"/>
              <a:buChar char="•"/>
            </a:pPr>
            <a:r>
              <a:rPr lang="en-US" b="1" dirty="0" smtClean="0"/>
              <a:t>Determine what dates are available for the Install.</a:t>
            </a:r>
          </a:p>
          <a:p>
            <a:pPr marL="742950" lvl="1" indent="-285750">
              <a:lnSpc>
                <a:spcPct val="90000"/>
              </a:lnSpc>
              <a:buFont typeface="Arial"/>
              <a:buChar char="•"/>
            </a:pPr>
            <a:endParaRPr lang="en-US" b="1" dirty="0"/>
          </a:p>
          <a:p>
            <a:pPr marL="742950" lvl="1" indent="-285750">
              <a:lnSpc>
                <a:spcPct val="90000"/>
              </a:lnSpc>
              <a:buFont typeface="Arial"/>
              <a:buChar char="•"/>
            </a:pPr>
            <a:r>
              <a:rPr lang="en-US" b="1" dirty="0" smtClean="0"/>
              <a:t>Create their job folder.</a:t>
            </a:r>
          </a:p>
          <a:p>
            <a:pPr marL="742950" lvl="1" indent="-285750">
              <a:lnSpc>
                <a:spcPct val="90000"/>
              </a:lnSpc>
              <a:buFont typeface="Arial"/>
              <a:buChar char="•"/>
            </a:pPr>
            <a:endParaRPr lang="en-US" b="1" dirty="0"/>
          </a:p>
          <a:p>
            <a:pPr marL="742950" lvl="1" indent="-285750">
              <a:lnSpc>
                <a:spcPct val="90000"/>
              </a:lnSpc>
              <a:buFont typeface="Arial"/>
              <a:buChar char="•"/>
            </a:pPr>
            <a:r>
              <a:rPr lang="en-US" b="1" dirty="0" smtClean="0"/>
              <a:t>RE-Engage with your customer</a:t>
            </a:r>
          </a:p>
        </p:txBody>
      </p:sp>
    </p:spTree>
    <p:extLst>
      <p:ext uri="{BB962C8B-B14F-4D97-AF65-F5344CB8AC3E}">
        <p14:creationId xmlns:p14="http://schemas.microsoft.com/office/powerpoint/2010/main" val="85871462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2000"/>
                                        <p:tgtEl>
                                          <p:spTgt spid="6"/>
                                        </p:tgtEl>
                                      </p:cBhvr>
                                    </p:animEffect>
                                  </p:childTnLst>
                                </p:cTn>
                              </p:par>
                            </p:childTnLst>
                          </p:cTn>
                        </p:par>
                        <p:par>
                          <p:cTn id="8" fill="hold">
                            <p:stCondLst>
                              <p:cond delay="2000"/>
                            </p:stCondLst>
                            <p:childTnLst>
                              <p:par>
                                <p:cTn id="9" presetID="9"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dissolve">
                                      <p:cBhvr>
                                        <p:cTn id="11"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344</TotalTime>
  <Words>1169</Words>
  <Application>Microsoft Macintosh PowerPoint</Application>
  <PresentationFormat>On-screen Show (4:3)</PresentationFormat>
  <Paragraphs>248</Paragraphs>
  <Slides>8</Slides>
  <Notes>2</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Tom Wittman</dc:creator>
  <cp:lastModifiedBy>Tom Wittman</cp:lastModifiedBy>
  <cp:revision>32</cp:revision>
  <dcterms:created xsi:type="dcterms:W3CDTF">2019-10-07T12:54:50Z</dcterms:created>
  <dcterms:modified xsi:type="dcterms:W3CDTF">2019-10-26T12:08:23Z</dcterms:modified>
</cp:coreProperties>
</file>