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92" r:id="rId3"/>
    <p:sldId id="297" r:id="rId4"/>
    <p:sldId id="298" r:id="rId5"/>
    <p:sldId id="299" r:id="rId6"/>
    <p:sldId id="284" r:id="rId7"/>
    <p:sldId id="285" r:id="rId8"/>
    <p:sldId id="286" r:id="rId9"/>
    <p:sldId id="287" r:id="rId10"/>
    <p:sldId id="288" r:id="rId11"/>
    <p:sldId id="257" r:id="rId12"/>
    <p:sldId id="264" r:id="rId13"/>
    <p:sldId id="259" r:id="rId14"/>
    <p:sldId id="260" r:id="rId15"/>
    <p:sldId id="265" r:id="rId16"/>
    <p:sldId id="274" r:id="rId17"/>
    <p:sldId id="280" r:id="rId18"/>
    <p:sldId id="276" r:id="rId19"/>
    <p:sldId id="266" r:id="rId20"/>
    <p:sldId id="275" r:id="rId21"/>
    <p:sldId id="281" r:id="rId22"/>
    <p:sldId id="282" r:id="rId23"/>
    <p:sldId id="267" r:id="rId24"/>
    <p:sldId id="262" r:id="rId25"/>
    <p:sldId id="271" r:id="rId26"/>
    <p:sldId id="273" r:id="rId27"/>
    <p:sldId id="272" r:id="rId28"/>
    <p:sldId id="277" r:id="rId29"/>
    <p:sldId id="270" r:id="rId30"/>
    <p:sldId id="278" r:id="rId31"/>
    <p:sldId id="269" r:id="rId32"/>
    <p:sldId id="279" r:id="rId33"/>
    <p:sldId id="268" r:id="rId34"/>
    <p:sldId id="291" r:id="rId35"/>
    <p:sldId id="300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C99F9-8B34-134A-B3F5-1C97DB5DD475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86AB-F0BA-3B46-81E7-1FECA7C12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EBEE-B0F3-304F-8148-81BD835674A6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0267-F98F-9D4B-9244-2AB02A118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6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7FFF-D265-514C-84CB-904A30551339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0C46-A636-9F4D-B4A1-EB882A69F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7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9359-83BA-AA49-99BA-FC0B2DF8EE21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09CD1-0C88-824D-B0C6-17D63A7D3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47F3-9099-F743-9ED7-37D5572B4020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4807-46E1-2D48-9031-0B7913049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B2B41-AAA1-C04C-B2F3-8671E938FFC9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C6360-8619-5F48-994A-812D77F3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1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F471-71C7-B34D-8E8C-A813F07E5E6A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DC75-9E70-B14C-B414-B7FEBE127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1D00-E46A-DF44-A0DA-44D961EBA7ED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2F736-3298-0541-8A4C-C52891DC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3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12C21-3CAB-E44C-94A2-3EEA690221C1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2AC1C-54A8-B940-8234-FEF6E8EA6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1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995B-F87C-014C-AB8C-4FD85099D5E1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1A5A-46D9-274E-BF8E-BBC1C0AE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2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947C6-902F-DD41-BD68-A4C8124C0C73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DD77D-19D6-5746-8AFE-EC4C1125B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3D96FB3-1398-4B49-A9F9-4B739EA5F33D}" type="datetimeFigureOut">
              <a:rPr lang="en-US"/>
              <a:pPr>
                <a:defRPr/>
              </a:pPr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6C798CF-3608-A844-BDF9-D618B3214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37891" name="Picture 3" descr="Customer Want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r="10442"/>
          <a:stretch>
            <a:fillRect/>
          </a:stretch>
        </p:blipFill>
        <p:spPr bwMode="auto">
          <a:xfrm rot="5400000">
            <a:off x="1866107" y="-1126331"/>
            <a:ext cx="5429250" cy="884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288" y="417513"/>
            <a:ext cx="7840662" cy="74787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/>
              <a:t>Work-Scope Protocol </a:t>
            </a:r>
          </a:p>
          <a:p>
            <a:pPr>
              <a:defRPr/>
            </a:pPr>
            <a:endParaRPr lang="en-US" sz="3200" dirty="0"/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File for the work permit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Schedule your city (County) inspection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Licensed </a:t>
            </a:r>
            <a:r>
              <a:rPr lang="mr-IN" sz="3200" dirty="0"/>
              <a:t>–</a:t>
            </a:r>
            <a:r>
              <a:rPr lang="en-US" sz="3200" dirty="0"/>
              <a:t> Bonded and Insured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Certified </a:t>
            </a:r>
            <a:r>
              <a:rPr lang="mr-IN" sz="3200" dirty="0"/>
              <a:t>–</a:t>
            </a:r>
            <a:r>
              <a:rPr lang="en-US" sz="3200" dirty="0"/>
              <a:t> Professional Installation crew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Remove and Recycle Old System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Dispose of all associated waste materials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Test and Balance your new system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24/7 Service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Abide by Company Core Values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3200" dirty="0"/>
              <a:t>Abide by Workforce and Worksite Protocol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363" y="2976563"/>
            <a:ext cx="109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61" name="TextBox 215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Operation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9" name="Bent Arrow 218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Down Arrow 219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1" name="Down Arrow 220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rgbClr val="800000"/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363" y="2976563"/>
            <a:ext cx="109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94" name="TextBox 59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Heating Operation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Bent Arrow 211"/>
          <p:cNvSpPr/>
          <p:nvPr/>
        </p:nvSpPr>
        <p:spPr>
          <a:xfrm rot="10800000" flipH="1" flipV="1">
            <a:off x="1450975" y="3784600"/>
            <a:ext cx="444500" cy="411163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3" name="Bent Arrow 212"/>
          <p:cNvSpPr/>
          <p:nvPr/>
        </p:nvSpPr>
        <p:spPr>
          <a:xfrm rot="10800000" flipH="1" flipV="1">
            <a:off x="1450975" y="352742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ent Arrow 213"/>
          <p:cNvSpPr/>
          <p:nvPr/>
        </p:nvSpPr>
        <p:spPr>
          <a:xfrm rot="10800000" flipH="1" flipV="1">
            <a:off x="1450975" y="3244850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alpha val="92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 w="50800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92363" y="2976563"/>
            <a:ext cx="1095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Down Arrow 120"/>
          <p:cNvSpPr/>
          <p:nvPr/>
        </p:nvSpPr>
        <p:spPr>
          <a:xfrm rot="10800000">
            <a:off x="2416175" y="2619375"/>
            <a:ext cx="230188" cy="433388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Down Arrow 121"/>
          <p:cNvSpPr/>
          <p:nvPr/>
        </p:nvSpPr>
        <p:spPr>
          <a:xfrm rot="10800000">
            <a:off x="2617788" y="2589213"/>
            <a:ext cx="230187" cy="433387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Down Arrow 122"/>
          <p:cNvSpPr/>
          <p:nvPr/>
        </p:nvSpPr>
        <p:spPr>
          <a:xfrm rot="10800000">
            <a:off x="2790825" y="2617788"/>
            <a:ext cx="230188" cy="433387"/>
          </a:xfrm>
          <a:prstGeom prst="down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Bent Arrow 124"/>
          <p:cNvSpPr/>
          <p:nvPr/>
        </p:nvSpPr>
        <p:spPr>
          <a:xfrm flipH="1" flipV="1">
            <a:off x="3224213" y="3632200"/>
            <a:ext cx="444500" cy="411163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Bent Arrow 125"/>
          <p:cNvSpPr/>
          <p:nvPr/>
        </p:nvSpPr>
        <p:spPr>
          <a:xfrm flipH="1" flipV="1">
            <a:off x="3224213" y="337502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Bent Arrow 126"/>
          <p:cNvSpPr/>
          <p:nvPr/>
        </p:nvSpPr>
        <p:spPr>
          <a:xfrm flipH="1" flipV="1">
            <a:off x="3224213" y="3092450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27" name="TextBox 68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Cooling Operation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42" name="TextBox 59"/>
          <p:cNvSpPr txBox="1">
            <a:spLocks noChangeArrowheads="1"/>
          </p:cNvSpPr>
          <p:nvPr/>
        </p:nvSpPr>
        <p:spPr bwMode="auto">
          <a:xfrm>
            <a:off x="125413" y="153988"/>
            <a:ext cx="382428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Operation 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65" name="TextBox 214"/>
          <p:cNvSpPr txBox="1">
            <a:spLocks noChangeArrowheads="1"/>
          </p:cNvSpPr>
          <p:nvPr/>
        </p:nvSpPr>
        <p:spPr bwMode="auto">
          <a:xfrm>
            <a:off x="250825" y="1019175"/>
            <a:ext cx="2019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 b="1"/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Humidification</a:t>
            </a:r>
          </a:p>
        </p:txBody>
      </p:sp>
      <p:sp>
        <p:nvSpPr>
          <p:cNvPr id="17466" name="TextBox 60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0825" y="1019175"/>
            <a:ext cx="1839913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latin typeface="+mn-lt"/>
                <a:ea typeface="+mn-ea"/>
                <a:cs typeface="+mn-cs"/>
              </a:rPr>
              <a:t>Filtration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Purification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Humidification</a:t>
            </a:r>
          </a:p>
        </p:txBody>
      </p:sp>
      <p:sp>
        <p:nvSpPr>
          <p:cNvPr id="18491" name="TextBox 98"/>
          <p:cNvSpPr txBox="1">
            <a:spLocks noChangeArrowheads="1"/>
          </p:cNvSpPr>
          <p:nvPr/>
        </p:nvSpPr>
        <p:spPr bwMode="auto">
          <a:xfrm>
            <a:off x="5829300" y="5248275"/>
            <a:ext cx="1646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/>
              <a:t>2 ---- 8 ----16</a:t>
            </a:r>
          </a:p>
          <a:p>
            <a:pPr algn="ctr" eaLnBrk="1" hangingPunct="1"/>
            <a:r>
              <a:rPr lang="en-US" sz="1800" b="1"/>
              <a:t>Filter Efficiency</a:t>
            </a:r>
          </a:p>
        </p:txBody>
      </p:sp>
      <p:sp>
        <p:nvSpPr>
          <p:cNvPr id="18492" name="TextBox 60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18493" name="TextBox 62"/>
          <p:cNvSpPr txBox="1">
            <a:spLocks noChangeArrowheads="1"/>
          </p:cNvSpPr>
          <p:nvPr/>
        </p:nvSpPr>
        <p:spPr bwMode="auto">
          <a:xfrm>
            <a:off x="577850" y="5151438"/>
            <a:ext cx="3584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Air Filters have a range of efficiency</a:t>
            </a:r>
          </a:p>
          <a:p>
            <a:pPr eaLnBrk="1" hangingPunct="1"/>
            <a:r>
              <a:rPr lang="en-US" sz="1800"/>
              <a:t>From 2 (lowest efficiency) up to 16</a:t>
            </a:r>
          </a:p>
          <a:p>
            <a:pPr eaLnBrk="1" hangingPunct="1"/>
            <a:r>
              <a:rPr lang="en-US" sz="1800"/>
              <a:t>(Highest efficient without a bypass).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0825" y="1019175"/>
            <a:ext cx="1839913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latin typeface="+mn-lt"/>
                <a:ea typeface="+mn-ea"/>
                <a:cs typeface="+mn-cs"/>
              </a:rPr>
              <a:t>Filtration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Purification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Humidification</a:t>
            </a:r>
          </a:p>
        </p:txBody>
      </p:sp>
      <p:sp>
        <p:nvSpPr>
          <p:cNvPr id="19515" name="TextBox 98"/>
          <p:cNvSpPr txBox="1">
            <a:spLocks noChangeArrowheads="1"/>
          </p:cNvSpPr>
          <p:nvPr/>
        </p:nvSpPr>
        <p:spPr bwMode="auto">
          <a:xfrm>
            <a:off x="5829300" y="5248275"/>
            <a:ext cx="1646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/>
              <a:t>2 ---- 8 ----16</a:t>
            </a:r>
          </a:p>
          <a:p>
            <a:pPr algn="ctr" eaLnBrk="1" hangingPunct="1"/>
            <a:r>
              <a:rPr lang="en-US" sz="1800" b="1"/>
              <a:t>Filter Efficiency</a:t>
            </a:r>
          </a:p>
        </p:txBody>
      </p:sp>
      <p:sp>
        <p:nvSpPr>
          <p:cNvPr id="19516" name="TextBox 60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19517" name="TextBox 62"/>
          <p:cNvSpPr txBox="1">
            <a:spLocks noChangeArrowheads="1"/>
          </p:cNvSpPr>
          <p:nvPr/>
        </p:nvSpPr>
        <p:spPr bwMode="auto">
          <a:xfrm>
            <a:off x="577850" y="5151438"/>
            <a:ext cx="3584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The Human Body Filters the air</a:t>
            </a:r>
          </a:p>
          <a:p>
            <a:pPr eaLnBrk="1" hangingPunct="1"/>
            <a:r>
              <a:rPr lang="en-US" sz="1800"/>
              <a:t>at an Efficiency Rating of 8.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50825" y="1019175"/>
            <a:ext cx="1839913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000" b="1" dirty="0">
                <a:latin typeface="+mn-lt"/>
                <a:ea typeface="+mn-ea"/>
                <a:cs typeface="+mn-cs"/>
              </a:rPr>
              <a:t>Filtration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Purification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Humidification</a:t>
            </a:r>
          </a:p>
        </p:txBody>
      </p:sp>
      <p:sp>
        <p:nvSpPr>
          <p:cNvPr id="20539" name="TextBox 98"/>
          <p:cNvSpPr txBox="1">
            <a:spLocks noChangeArrowheads="1"/>
          </p:cNvSpPr>
          <p:nvPr/>
        </p:nvSpPr>
        <p:spPr bwMode="auto">
          <a:xfrm>
            <a:off x="5829300" y="5248275"/>
            <a:ext cx="1646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/>
              <a:t>2 ---- 8 ----16</a:t>
            </a:r>
          </a:p>
          <a:p>
            <a:pPr algn="ctr" eaLnBrk="1" hangingPunct="1"/>
            <a:r>
              <a:rPr lang="en-US" sz="1800" b="1"/>
              <a:t>Filter Efficiency</a:t>
            </a:r>
          </a:p>
        </p:txBody>
      </p:sp>
      <p:sp>
        <p:nvSpPr>
          <p:cNvPr id="20540" name="TextBox 60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20541" name="TextBox 62"/>
          <p:cNvSpPr txBox="1">
            <a:spLocks noChangeArrowheads="1"/>
          </p:cNvSpPr>
          <p:nvPr/>
        </p:nvSpPr>
        <p:spPr bwMode="auto">
          <a:xfrm>
            <a:off x="577850" y="5151438"/>
            <a:ext cx="4241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A filter rated better than an 8 helps your body recover from airborne contaminants.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62" name="TextBox 214"/>
          <p:cNvSpPr txBox="1">
            <a:spLocks noChangeArrowheads="1"/>
          </p:cNvSpPr>
          <p:nvPr/>
        </p:nvSpPr>
        <p:spPr bwMode="auto">
          <a:xfrm>
            <a:off x="223838" y="1033463"/>
            <a:ext cx="18383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64" name="TextBox 62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21565" name="TextBox 77"/>
          <p:cNvSpPr txBox="1">
            <a:spLocks noChangeArrowheads="1"/>
          </p:cNvSpPr>
          <p:nvPr/>
        </p:nvSpPr>
        <p:spPr bwMode="auto">
          <a:xfrm>
            <a:off x="577850" y="5151438"/>
            <a:ext cx="3584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UV Air Purification </a:t>
            </a:r>
          </a:p>
          <a:p>
            <a:pPr eaLnBrk="1" hangingPunct="1"/>
            <a:r>
              <a:rPr lang="en-US" sz="1800"/>
              <a:t>Disinfects the air and reduces the spread of Germs and Viruses 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75" y="538163"/>
            <a:ext cx="117332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/>
              <a:t>Three Things Make Up The Price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1. Capacity and Size of your new system.</a:t>
            </a:r>
          </a:p>
          <a:p>
            <a:pPr>
              <a:defRPr/>
            </a:pPr>
            <a:r>
              <a:rPr lang="en-US" dirty="0"/>
              <a:t>(Comfort Health Safety)</a:t>
            </a:r>
          </a:p>
          <a:p>
            <a:pPr marL="514350" indent="-514350">
              <a:buFontTx/>
              <a:buAutoNum type="arabicPeriod"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2. Additional Work</a:t>
            </a:r>
          </a:p>
          <a:p>
            <a:pPr>
              <a:defRPr/>
            </a:pPr>
            <a:r>
              <a:rPr lang="en-US" dirty="0"/>
              <a:t>(Health - Safety </a:t>
            </a:r>
            <a:r>
              <a:rPr lang="mr-IN" dirty="0"/>
              <a:t>–</a:t>
            </a:r>
            <a:r>
              <a:rPr lang="en-US" dirty="0"/>
              <a:t> Code 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3. Which System Features Make Sense?</a:t>
            </a:r>
          </a:p>
          <a:p>
            <a:pPr>
              <a:defRPr/>
            </a:pPr>
            <a:r>
              <a:rPr lang="en-US" dirty="0"/>
              <a:t>(What problems do you want solved?)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675" y="52054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/>
              <a:t>We will review all system features until you are comfortable with the price.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86" name="TextBox 214"/>
          <p:cNvSpPr txBox="1">
            <a:spLocks noChangeArrowheads="1"/>
          </p:cNvSpPr>
          <p:nvPr/>
        </p:nvSpPr>
        <p:spPr bwMode="auto">
          <a:xfrm>
            <a:off x="223838" y="1033463"/>
            <a:ext cx="18383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89" name="TextBox 62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22590" name="TextBox 77"/>
          <p:cNvSpPr txBox="1">
            <a:spLocks noChangeArrowheads="1"/>
          </p:cNvSpPr>
          <p:nvPr/>
        </p:nvSpPr>
        <p:spPr bwMode="auto">
          <a:xfrm>
            <a:off x="571500" y="5021263"/>
            <a:ext cx="4032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UV Surface Purification</a:t>
            </a:r>
          </a:p>
          <a:p>
            <a:pPr eaLnBrk="1" hangingPunct="1"/>
            <a:r>
              <a:rPr lang="en-US" sz="1800"/>
              <a:t>Kills Viruses and Micro Organisms </a:t>
            </a:r>
          </a:p>
          <a:p>
            <a:pPr eaLnBrk="1" hangingPunct="1"/>
            <a:r>
              <a:rPr lang="en-US" sz="1800"/>
              <a:t>on your indoor coil minimizing the spread of Germs and Viruses.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10" name="TextBox 214"/>
          <p:cNvSpPr txBox="1">
            <a:spLocks noChangeArrowheads="1"/>
          </p:cNvSpPr>
          <p:nvPr/>
        </p:nvSpPr>
        <p:spPr bwMode="auto">
          <a:xfrm>
            <a:off x="223838" y="1033463"/>
            <a:ext cx="18383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613" name="TextBox 62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23614" name="TextBox 77"/>
          <p:cNvSpPr txBox="1">
            <a:spLocks noChangeArrowheads="1"/>
          </p:cNvSpPr>
          <p:nvPr/>
        </p:nvSpPr>
        <p:spPr bwMode="auto">
          <a:xfrm>
            <a:off x="571500" y="5021263"/>
            <a:ext cx="4032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UV Technology  has been proven highly effective in purifying dental and surgical equipment, drinking water, surgery rooms.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634" name="TextBox 214"/>
          <p:cNvSpPr txBox="1">
            <a:spLocks noChangeArrowheads="1"/>
          </p:cNvSpPr>
          <p:nvPr/>
        </p:nvSpPr>
        <p:spPr bwMode="auto">
          <a:xfrm>
            <a:off x="223838" y="1033463"/>
            <a:ext cx="18383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Humidification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>
              <a:alpha val="24000"/>
            </a:srgb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rgbClr val="3366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37" name="TextBox 62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24638" name="TextBox 77"/>
          <p:cNvSpPr txBox="1">
            <a:spLocks noChangeArrowheads="1"/>
          </p:cNvSpPr>
          <p:nvPr/>
        </p:nvSpPr>
        <p:spPr bwMode="auto">
          <a:xfrm>
            <a:off x="571500" y="5021263"/>
            <a:ext cx="4032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UV Technology  has been proven highly effective in purifying air in residential homes and businesses for over 15 years.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57" name="TextBox 214"/>
          <p:cNvSpPr txBox="1">
            <a:spLocks noChangeArrowheads="1"/>
          </p:cNvSpPr>
          <p:nvPr/>
        </p:nvSpPr>
        <p:spPr bwMode="auto">
          <a:xfrm>
            <a:off x="166688" y="1033463"/>
            <a:ext cx="20193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Filtration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>
                <a:solidFill>
                  <a:srgbClr val="A6A6A6"/>
                </a:solidFill>
              </a:rPr>
              <a:t>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/>
              <a:t>Humidification</a:t>
            </a:r>
          </a:p>
        </p:txBody>
      </p:sp>
      <p:sp>
        <p:nvSpPr>
          <p:cNvPr id="25658" name="TextBox 63"/>
          <p:cNvSpPr txBox="1">
            <a:spLocks noChangeArrowheads="1"/>
          </p:cNvSpPr>
          <p:nvPr/>
        </p:nvSpPr>
        <p:spPr bwMode="auto">
          <a:xfrm>
            <a:off x="125413" y="153988"/>
            <a:ext cx="3824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</p:txBody>
      </p:sp>
      <p:sp>
        <p:nvSpPr>
          <p:cNvPr id="6" name="Trapezoid 5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rgbClr val="3366FF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Diamond 70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Diamond 7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71500" y="5021263"/>
            <a:ext cx="4233863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Keeping the humidity above 35%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will keep your body hydrated which will: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Support a healthy Immune  system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Reduce transferring cold and flu viruses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Keep your home more comfortable 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81" name="TextBox 64"/>
          <p:cNvSpPr txBox="1">
            <a:spLocks noChangeArrowheads="1"/>
          </p:cNvSpPr>
          <p:nvPr/>
        </p:nvSpPr>
        <p:spPr bwMode="auto">
          <a:xfrm>
            <a:off x="125413" y="153988"/>
            <a:ext cx="382428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 </a:t>
            </a:r>
          </a:p>
          <a:p>
            <a:pPr eaLnBrk="1" hangingPunct="1"/>
            <a:r>
              <a:rPr lang="en-US" sz="2000" b="1"/>
              <a:t>Healthy Options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Questions?</a:t>
            </a:r>
          </a:p>
        </p:txBody>
      </p:sp>
      <p:sp>
        <p:nvSpPr>
          <p:cNvPr id="67" name="Trapezoid 6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rgbClr val="3366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rgbClr val="3366FF">
              <a:alpha val="50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rgbClr val="3366FF">
              <a:alpha val="50000"/>
            </a:srgb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77" name="TextBox 69"/>
          <p:cNvSpPr txBox="1">
            <a:spLocks noChangeArrowheads="1"/>
          </p:cNvSpPr>
          <p:nvPr/>
        </p:nvSpPr>
        <p:spPr bwMode="auto">
          <a:xfrm>
            <a:off x="712788" y="47958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Single Stage</a:t>
            </a:r>
          </a:p>
        </p:txBody>
      </p:sp>
      <p:sp>
        <p:nvSpPr>
          <p:cNvPr id="27678" name="TextBox 70"/>
          <p:cNvSpPr txBox="1">
            <a:spLocks noChangeArrowheads="1"/>
          </p:cNvSpPr>
          <p:nvPr/>
        </p:nvSpPr>
        <p:spPr bwMode="auto">
          <a:xfrm>
            <a:off x="2538413" y="4819650"/>
            <a:ext cx="1176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Two Stage</a:t>
            </a:r>
          </a:p>
        </p:txBody>
      </p:sp>
      <p:sp>
        <p:nvSpPr>
          <p:cNvPr id="27679" name="TextBox 71"/>
          <p:cNvSpPr txBox="1">
            <a:spLocks noChangeArrowheads="1"/>
          </p:cNvSpPr>
          <p:nvPr/>
        </p:nvSpPr>
        <p:spPr bwMode="auto">
          <a:xfrm>
            <a:off x="4089400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Variable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709" name="TextBox 215"/>
          <p:cNvSpPr txBox="1">
            <a:spLocks noChangeArrowheads="1"/>
          </p:cNvSpPr>
          <p:nvPr/>
        </p:nvSpPr>
        <p:spPr bwMode="auto">
          <a:xfrm>
            <a:off x="265113" y="153988"/>
            <a:ext cx="3071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</a:t>
            </a:r>
          </a:p>
          <a:p>
            <a:pPr eaLnBrk="1" hangingPunct="1"/>
            <a:r>
              <a:rPr lang="en-US" sz="2000" b="1"/>
              <a:t>System Features</a:t>
            </a:r>
          </a:p>
        </p:txBody>
      </p:sp>
      <p:sp>
        <p:nvSpPr>
          <p:cNvPr id="73" name="Trapezoid 72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Diamond 76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714" name="TextBox 98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Temperature &amp; Humidity</a:t>
            </a:r>
          </a:p>
        </p:txBody>
      </p:sp>
      <p:sp>
        <p:nvSpPr>
          <p:cNvPr id="27715" name="Rectangle 106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Filtration &amp; Purification</a:t>
            </a:r>
          </a:p>
        </p:txBody>
      </p:sp>
      <p:sp>
        <p:nvSpPr>
          <p:cNvPr id="27716" name="Rectangle 111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Noise &amp; Efficiency</a:t>
            </a:r>
          </a:p>
        </p:txBody>
      </p:sp>
      <p:cxnSp>
        <p:nvCxnSpPr>
          <p:cNvPr id="113" name="Straight Connector 112"/>
          <p:cNvCxnSpPr/>
          <p:nvPr/>
        </p:nvCxnSpPr>
        <p:spPr>
          <a:xfrm>
            <a:off x="1339850" y="1589088"/>
            <a:ext cx="0" cy="8667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1339850" y="2406650"/>
            <a:ext cx="2352675" cy="492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719" name="TextBox 117"/>
          <p:cNvSpPr txBox="1">
            <a:spLocks noChangeArrowheads="1"/>
          </p:cNvSpPr>
          <p:nvPr/>
        </p:nvSpPr>
        <p:spPr bwMode="auto">
          <a:xfrm>
            <a:off x="895350" y="2197100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0%</a:t>
            </a:r>
          </a:p>
        </p:txBody>
      </p:sp>
      <p:sp>
        <p:nvSpPr>
          <p:cNvPr id="27720" name="TextBox 118"/>
          <p:cNvSpPr txBox="1">
            <a:spLocks noChangeArrowheads="1"/>
          </p:cNvSpPr>
          <p:nvPr/>
        </p:nvSpPr>
        <p:spPr bwMode="auto">
          <a:xfrm>
            <a:off x="684213" y="1422400"/>
            <a:ext cx="700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100%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339850" y="1898650"/>
            <a:ext cx="2352675" cy="49213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01" name="TextBox 69"/>
          <p:cNvSpPr txBox="1">
            <a:spLocks noChangeArrowheads="1"/>
          </p:cNvSpPr>
          <p:nvPr/>
        </p:nvSpPr>
        <p:spPr bwMode="auto">
          <a:xfrm>
            <a:off x="712788" y="4795838"/>
            <a:ext cx="131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Single Stage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339850" y="1920875"/>
            <a:ext cx="0" cy="8667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1339850" y="2738438"/>
            <a:ext cx="2352675" cy="492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32" name="TextBox 78"/>
          <p:cNvSpPr txBox="1">
            <a:spLocks noChangeArrowheads="1"/>
          </p:cNvSpPr>
          <p:nvPr/>
        </p:nvSpPr>
        <p:spPr bwMode="auto">
          <a:xfrm>
            <a:off x="895350" y="2528888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0%</a:t>
            </a:r>
          </a:p>
        </p:txBody>
      </p:sp>
      <p:sp>
        <p:nvSpPr>
          <p:cNvPr id="28733" name="TextBox 79"/>
          <p:cNvSpPr txBox="1">
            <a:spLocks noChangeArrowheads="1"/>
          </p:cNvSpPr>
          <p:nvPr/>
        </p:nvSpPr>
        <p:spPr bwMode="auto">
          <a:xfrm>
            <a:off x="684213" y="1754188"/>
            <a:ext cx="70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100%</a:t>
            </a:r>
          </a:p>
        </p:txBody>
      </p:sp>
      <p:sp>
        <p:nvSpPr>
          <p:cNvPr id="117" name="Trapezoid 11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Diamond 118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38" name="TextBox 130"/>
          <p:cNvSpPr txBox="1">
            <a:spLocks noChangeArrowheads="1"/>
          </p:cNvSpPr>
          <p:nvPr/>
        </p:nvSpPr>
        <p:spPr bwMode="auto">
          <a:xfrm>
            <a:off x="9144000" y="4202113"/>
            <a:ext cx="24098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Noise similar to existing</a:t>
            </a:r>
          </a:p>
          <a:p>
            <a:pPr eaLnBrk="1" hangingPunct="1"/>
            <a:r>
              <a:rPr lang="en-US" sz="1800">
                <a:solidFill>
                  <a:srgbClr val="A6A6A6"/>
                </a:solidFill>
              </a:rPr>
              <a:t>Slightly more efficient</a:t>
            </a:r>
          </a:p>
        </p:txBody>
      </p:sp>
      <p:sp>
        <p:nvSpPr>
          <p:cNvPr id="28739" name="TextBox 137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28740" name="Rectangle 138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28741" name="Rectangle 139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468438" y="1920875"/>
            <a:ext cx="220662" cy="83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1793875" y="1914525"/>
            <a:ext cx="220663" cy="83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2119313" y="1908175"/>
            <a:ext cx="220662" cy="83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3" name="Straight Connector 152"/>
          <p:cNvCxnSpPr/>
          <p:nvPr/>
        </p:nvCxnSpPr>
        <p:spPr>
          <a:xfrm flipV="1">
            <a:off x="1339850" y="2259013"/>
            <a:ext cx="2352675" cy="49212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46" name="TextBox 154"/>
          <p:cNvSpPr txBox="1">
            <a:spLocks noChangeArrowheads="1"/>
          </p:cNvSpPr>
          <p:nvPr/>
        </p:nvSpPr>
        <p:spPr bwMode="auto">
          <a:xfrm>
            <a:off x="2308225" y="4819650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Two Stage</a:t>
            </a:r>
          </a:p>
        </p:txBody>
      </p:sp>
      <p:sp>
        <p:nvSpPr>
          <p:cNvPr id="28747" name="TextBox 155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00"/>
                </a:solidFill>
              </a:rPr>
              <a:t>Variable</a:t>
            </a:r>
          </a:p>
        </p:txBody>
      </p:sp>
      <p:cxnSp>
        <p:nvCxnSpPr>
          <p:cNvPr id="157" name="Straight Connector 156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55575" y="5938838"/>
            <a:ext cx="466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0%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-55563" y="5162550"/>
            <a:ext cx="7000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100%</a:t>
            </a:r>
          </a:p>
        </p:txBody>
      </p:sp>
      <p:cxnSp>
        <p:nvCxnSpPr>
          <p:cNvPr id="161" name="Straight Connector 160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53" name="Rectangle 161"/>
          <p:cNvSpPr>
            <a:spLocks noChangeArrowheads="1"/>
          </p:cNvSpPr>
          <p:nvPr/>
        </p:nvSpPr>
        <p:spPr bwMode="auto">
          <a:xfrm>
            <a:off x="349250" y="97631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Single Stage</a:t>
            </a:r>
          </a:p>
          <a:p>
            <a:r>
              <a:rPr lang="en-US" b="1"/>
              <a:t>Performs similar to Basic systems</a:t>
            </a:r>
          </a:p>
        </p:txBody>
      </p:sp>
      <p:sp>
        <p:nvSpPr>
          <p:cNvPr id="28754" name="TextBox 162"/>
          <p:cNvSpPr txBox="1">
            <a:spLocks noChangeArrowheads="1"/>
          </p:cNvSpPr>
          <p:nvPr/>
        </p:nvSpPr>
        <p:spPr bwMode="auto">
          <a:xfrm>
            <a:off x="265113" y="153988"/>
            <a:ext cx="30083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Features: </a:t>
            </a:r>
            <a:endParaRPr lang="en-US" sz="2000" b="1"/>
          </a:p>
          <a:p>
            <a:pPr eaLnBrk="1" hangingPunct="1"/>
            <a:endParaRPr lang="en-US" sz="2000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25" name="TextBox 69"/>
          <p:cNvSpPr txBox="1">
            <a:spLocks noChangeArrowheads="1"/>
          </p:cNvSpPr>
          <p:nvPr/>
        </p:nvSpPr>
        <p:spPr bwMode="auto">
          <a:xfrm>
            <a:off x="712788" y="47958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00"/>
                </a:solidFill>
              </a:rPr>
              <a:t>Single Stage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308225" y="4819650"/>
            <a:ext cx="11525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Two Stage</a:t>
            </a:r>
          </a:p>
        </p:txBody>
      </p:sp>
      <p:sp>
        <p:nvSpPr>
          <p:cNvPr id="29727" name="TextBox 71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A6A6A6"/>
                </a:solidFill>
              </a:rPr>
              <a:t>Variable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58" name="TextBox 132"/>
          <p:cNvSpPr txBox="1">
            <a:spLocks noChangeArrowheads="1"/>
          </p:cNvSpPr>
          <p:nvPr/>
        </p:nvSpPr>
        <p:spPr bwMode="auto">
          <a:xfrm>
            <a:off x="155575" y="59388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4F81BD"/>
                </a:solidFill>
              </a:rPr>
              <a:t>0%</a:t>
            </a:r>
          </a:p>
        </p:txBody>
      </p:sp>
      <p:sp>
        <p:nvSpPr>
          <p:cNvPr id="29759" name="TextBox 133"/>
          <p:cNvSpPr txBox="1">
            <a:spLocks noChangeArrowheads="1"/>
          </p:cNvSpPr>
          <p:nvPr/>
        </p:nvSpPr>
        <p:spPr bwMode="auto">
          <a:xfrm>
            <a:off x="-55563" y="5162550"/>
            <a:ext cx="70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4F81BD"/>
                </a:solidFill>
              </a:rPr>
              <a:t>100%</a:t>
            </a:r>
          </a:p>
        </p:txBody>
      </p:sp>
      <p:sp>
        <p:nvSpPr>
          <p:cNvPr id="29760" name="TextBox 77"/>
          <p:cNvSpPr txBox="1">
            <a:spLocks noChangeArrowheads="1"/>
          </p:cNvSpPr>
          <p:nvPr/>
        </p:nvSpPr>
        <p:spPr bwMode="auto">
          <a:xfrm>
            <a:off x="265113" y="153988"/>
            <a:ext cx="30083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Features</a:t>
            </a:r>
            <a:endParaRPr lang="en-US" sz="2000" b="1"/>
          </a:p>
          <a:p>
            <a:pPr eaLnBrk="1" hangingPunct="1"/>
            <a:endParaRPr lang="en-US" sz="2000"/>
          </a:p>
        </p:txBody>
      </p:sp>
      <p:sp>
        <p:nvSpPr>
          <p:cNvPr id="139" name="Trapezoid 138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Diamond 14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Diamond 145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65" name="TextBox 153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29766" name="Rectangle 154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29767" name="Rectangle 155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29768" name="TextBox 4"/>
          <p:cNvSpPr txBox="1">
            <a:spLocks noChangeArrowheads="1"/>
          </p:cNvSpPr>
          <p:nvPr/>
        </p:nvSpPr>
        <p:spPr bwMode="auto">
          <a:xfrm>
            <a:off x="265113" y="1812925"/>
            <a:ext cx="46561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/>
              <a:t>New Warranties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More Efficient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Slightly quieter</a:t>
            </a:r>
          </a:p>
        </p:txBody>
      </p:sp>
      <p:cxnSp>
        <p:nvCxnSpPr>
          <p:cNvPr id="160" name="Straight Connector 159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893763" y="5349875"/>
            <a:ext cx="220662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1219200" y="5359400"/>
            <a:ext cx="220663" cy="839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1546225" y="5353050"/>
            <a:ext cx="219075" cy="839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73" name="Rectangle 64"/>
          <p:cNvSpPr>
            <a:spLocks noChangeArrowheads="1"/>
          </p:cNvSpPr>
          <p:nvPr/>
        </p:nvSpPr>
        <p:spPr bwMode="auto">
          <a:xfrm>
            <a:off x="349250" y="97631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Single Stage</a:t>
            </a:r>
          </a:p>
          <a:p>
            <a:r>
              <a:rPr lang="en-US" b="1"/>
              <a:t>Performs similar to Basic system</a:t>
            </a:r>
          </a:p>
        </p:txBody>
      </p:sp>
      <p:sp>
        <p:nvSpPr>
          <p:cNvPr id="29774" name="TextBox 65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29775" name="TextBox 163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29776" name="TextBox 164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2788" y="4795838"/>
            <a:ext cx="13382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Single Stage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55575" y="5938838"/>
            <a:ext cx="466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0%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-55563" y="5162550"/>
            <a:ext cx="7000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100%</a:t>
            </a:r>
          </a:p>
        </p:txBody>
      </p:sp>
      <p:sp>
        <p:nvSpPr>
          <p:cNvPr id="30781" name="TextBox 77"/>
          <p:cNvSpPr txBox="1">
            <a:spLocks noChangeArrowheads="1"/>
          </p:cNvSpPr>
          <p:nvPr/>
        </p:nvSpPr>
        <p:spPr bwMode="auto">
          <a:xfrm>
            <a:off x="265113" y="153988"/>
            <a:ext cx="3008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</a:t>
            </a:r>
            <a:r>
              <a:rPr lang="en-US" sz="2000" b="1"/>
              <a:t>: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1339850" y="1949450"/>
            <a:ext cx="0" cy="868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339850" y="2767013"/>
            <a:ext cx="2352675" cy="50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84" name="TextBox 94"/>
          <p:cNvSpPr txBox="1">
            <a:spLocks noChangeArrowheads="1"/>
          </p:cNvSpPr>
          <p:nvPr/>
        </p:nvSpPr>
        <p:spPr bwMode="auto">
          <a:xfrm>
            <a:off x="684213" y="1784350"/>
            <a:ext cx="700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100%</a:t>
            </a:r>
          </a:p>
        </p:txBody>
      </p:sp>
      <p:sp>
        <p:nvSpPr>
          <p:cNvPr id="30785" name="TextBox 117"/>
          <p:cNvSpPr txBox="1">
            <a:spLocks noChangeArrowheads="1"/>
          </p:cNvSpPr>
          <p:nvPr/>
        </p:nvSpPr>
        <p:spPr bwMode="auto">
          <a:xfrm>
            <a:off x="895350" y="25733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0%</a:t>
            </a:r>
          </a:p>
        </p:txBody>
      </p:sp>
      <p:sp>
        <p:nvSpPr>
          <p:cNvPr id="139" name="Trapezoid 138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Diamond 144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Diamond 145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90" name="TextBox 153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0791" name="Rectangle 154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0792" name="Rectangle 155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893763" y="5321300"/>
            <a:ext cx="220662" cy="83978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219200" y="5329238"/>
            <a:ext cx="220663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546225" y="5322888"/>
            <a:ext cx="219075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2308225" y="4819650"/>
            <a:ext cx="11525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Two Stage</a:t>
            </a:r>
          </a:p>
        </p:txBody>
      </p:sp>
      <p:sp>
        <p:nvSpPr>
          <p:cNvPr id="30799" name="TextBox 148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A6A6A6"/>
                </a:solidFill>
              </a:rPr>
              <a:t>Variable</a:t>
            </a:r>
          </a:p>
        </p:txBody>
      </p:sp>
      <p:cxnSp>
        <p:nvCxnSpPr>
          <p:cNvPr id="150" name="Straight Connector 149"/>
          <p:cNvCxnSpPr/>
          <p:nvPr/>
        </p:nvCxnSpPr>
        <p:spPr>
          <a:xfrm flipV="1">
            <a:off x="1339850" y="2287588"/>
            <a:ext cx="2352675" cy="49212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1468438" y="2182813"/>
            <a:ext cx="220662" cy="620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1677988" y="1892300"/>
            <a:ext cx="220662" cy="919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1881188" y="2190750"/>
            <a:ext cx="219075" cy="620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804" name="Rectangle 4"/>
          <p:cNvSpPr>
            <a:spLocks noChangeArrowheads="1"/>
          </p:cNvSpPr>
          <p:nvPr/>
        </p:nvSpPr>
        <p:spPr bwMode="auto">
          <a:xfrm>
            <a:off x="295275" y="10350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Two Stage</a:t>
            </a:r>
          </a:p>
          <a:p>
            <a:r>
              <a:rPr lang="en-US" b="1"/>
              <a:t>Performs better than a Basic systems</a:t>
            </a:r>
          </a:p>
        </p:txBody>
      </p:sp>
      <p:sp>
        <p:nvSpPr>
          <p:cNvPr id="30805" name="TextBox 160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0806" name="TextBox 161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0807" name="TextBox 162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801" name="TextBox 94"/>
          <p:cNvSpPr txBox="1">
            <a:spLocks noChangeArrowheads="1"/>
          </p:cNvSpPr>
          <p:nvPr/>
        </p:nvSpPr>
        <p:spPr bwMode="auto">
          <a:xfrm>
            <a:off x="265113" y="153988"/>
            <a:ext cx="3008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Features</a:t>
            </a:r>
            <a:r>
              <a:rPr lang="en-US" sz="2000" b="1"/>
              <a:t>: </a:t>
            </a:r>
            <a:endParaRPr lang="en-US" sz="2000"/>
          </a:p>
        </p:txBody>
      </p:sp>
      <p:sp>
        <p:nvSpPr>
          <p:cNvPr id="118" name="Trapezoid 117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Diamond 120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806" name="TextBox 122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1807" name="Rectangle 123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1808" name="Rectangle 124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31809" name="TextBox 125"/>
          <p:cNvSpPr txBox="1">
            <a:spLocks noChangeArrowheads="1"/>
          </p:cNvSpPr>
          <p:nvPr/>
        </p:nvSpPr>
        <p:spPr bwMode="auto">
          <a:xfrm>
            <a:off x="282575" y="1806575"/>
            <a:ext cx="4186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/>
              <a:t>Better Humidity &amp; Temperature Control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More Efficient &amp; Better Warranties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Up To 30% Quieter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12788" y="4795838"/>
            <a:ext cx="13382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Single Stage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55575" y="5938838"/>
            <a:ext cx="466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0%</a:t>
            </a:r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893763" y="5321300"/>
            <a:ext cx="220662" cy="83978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1219200" y="5329238"/>
            <a:ext cx="220663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1546225" y="5322888"/>
            <a:ext cx="219075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818" name="TextBox 148"/>
          <p:cNvSpPr txBox="1">
            <a:spLocks noChangeArrowheads="1"/>
          </p:cNvSpPr>
          <p:nvPr/>
        </p:nvSpPr>
        <p:spPr bwMode="auto">
          <a:xfrm>
            <a:off x="2308225" y="4819650"/>
            <a:ext cx="1174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Two Stage</a:t>
            </a:r>
          </a:p>
        </p:txBody>
      </p:sp>
      <p:sp>
        <p:nvSpPr>
          <p:cNvPr id="31819" name="TextBox 149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A6A6A6"/>
                </a:solidFill>
              </a:rPr>
              <a:t>Variable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814638" y="5575300"/>
            <a:ext cx="277812" cy="620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-55563" y="5162550"/>
            <a:ext cx="7000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100%</a:t>
            </a:r>
          </a:p>
        </p:txBody>
      </p:sp>
      <p:sp>
        <p:nvSpPr>
          <p:cNvPr id="31824" name="Rectangle 157"/>
          <p:cNvSpPr>
            <a:spLocks noChangeArrowheads="1"/>
          </p:cNvSpPr>
          <p:nvPr/>
        </p:nvSpPr>
        <p:spPr bwMode="auto">
          <a:xfrm>
            <a:off x="295275" y="10350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Two Stage</a:t>
            </a:r>
          </a:p>
          <a:p>
            <a:r>
              <a:rPr lang="en-US" b="1"/>
              <a:t>Performs better than a Basic systems</a:t>
            </a:r>
          </a:p>
        </p:txBody>
      </p:sp>
      <p:sp>
        <p:nvSpPr>
          <p:cNvPr id="31825" name="TextBox 158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1826" name="TextBox 159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1827" name="TextBox 160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75" y="538163"/>
            <a:ext cx="117332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/>
              <a:t>Three Things Make Up The Price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1. Capacity and Size of your </a:t>
            </a:r>
            <a:r>
              <a:rPr lang="en-US" sz="2400"/>
              <a:t>new system</a:t>
            </a:r>
            <a:endParaRPr lang="en-US" sz="2400" dirty="0"/>
          </a:p>
          <a:p>
            <a:pPr>
              <a:defRPr/>
            </a:pPr>
            <a:r>
              <a:rPr lang="en-US" dirty="0"/>
              <a:t>(Comfort Health Safety)</a:t>
            </a:r>
          </a:p>
          <a:p>
            <a:pPr marL="514350" indent="-514350">
              <a:buFontTx/>
              <a:buAutoNum type="arabicPeriod"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2. Additional Work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(Health - Safety </a:t>
            </a:r>
            <a:r>
              <a:rPr lang="mr-IN" dirty="0">
                <a:solidFill>
                  <a:srgbClr val="BFBFBF"/>
                </a:solidFill>
              </a:rPr>
              <a:t>–</a:t>
            </a:r>
            <a:r>
              <a:rPr lang="en-US" dirty="0">
                <a:solidFill>
                  <a:srgbClr val="BFBFBF"/>
                </a:solidFill>
              </a:rPr>
              <a:t> Code )</a:t>
            </a:r>
          </a:p>
          <a:p>
            <a:pPr>
              <a:defRPr/>
            </a:pPr>
            <a:endParaRPr lang="en-US" sz="2400" dirty="0">
              <a:solidFill>
                <a:srgbClr val="BFBFB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3. Which System Features Make Sense?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(What problems do you want solved?)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675" y="52054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/>
              <a:t>We will review all system features until you are comfortable with the price.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rapezoid 117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Diamond 119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Diamond 120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29" name="TextBox 122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2830" name="Rectangle 123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2831" name="Rectangle 124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35" name="TextBox 130"/>
          <p:cNvSpPr txBox="1">
            <a:spLocks noChangeArrowheads="1"/>
          </p:cNvSpPr>
          <p:nvPr/>
        </p:nvSpPr>
        <p:spPr bwMode="auto">
          <a:xfrm>
            <a:off x="265113" y="153988"/>
            <a:ext cx="3008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</a:t>
            </a:r>
            <a:r>
              <a:rPr lang="en-US" sz="2000" b="1"/>
              <a:t>: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1339850" y="1949450"/>
            <a:ext cx="0" cy="868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1339850" y="2767013"/>
            <a:ext cx="2352675" cy="50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38" name="TextBox 138"/>
          <p:cNvSpPr txBox="1">
            <a:spLocks noChangeArrowheads="1"/>
          </p:cNvSpPr>
          <p:nvPr/>
        </p:nvSpPr>
        <p:spPr bwMode="auto">
          <a:xfrm>
            <a:off x="684213" y="1784350"/>
            <a:ext cx="700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100%</a:t>
            </a:r>
          </a:p>
        </p:txBody>
      </p:sp>
      <p:sp>
        <p:nvSpPr>
          <p:cNvPr id="32839" name="TextBox 144"/>
          <p:cNvSpPr txBox="1">
            <a:spLocks noChangeArrowheads="1"/>
          </p:cNvSpPr>
          <p:nvPr/>
        </p:nvSpPr>
        <p:spPr bwMode="auto">
          <a:xfrm>
            <a:off x="895350" y="25733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0%</a:t>
            </a: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1339850" y="2287588"/>
            <a:ext cx="2352675" cy="49212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1482725" y="2506663"/>
            <a:ext cx="128588" cy="2968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842" name="Rectangle 150"/>
          <p:cNvSpPr>
            <a:spLocks noChangeArrowheads="1"/>
          </p:cNvSpPr>
          <p:nvPr/>
        </p:nvSpPr>
        <p:spPr bwMode="auto">
          <a:xfrm>
            <a:off x="295275" y="10350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Variable Speed</a:t>
            </a:r>
          </a:p>
          <a:p>
            <a:r>
              <a:rPr lang="en-US" b="1"/>
              <a:t>Performs better than any other system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1570038" y="2427288"/>
            <a:ext cx="127000" cy="376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677988" y="2336800"/>
            <a:ext cx="96837" cy="460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1758950" y="2290763"/>
            <a:ext cx="96838" cy="514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1838325" y="2152650"/>
            <a:ext cx="96838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1925638" y="1949450"/>
            <a:ext cx="96837" cy="86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2011363" y="2262188"/>
            <a:ext cx="96837" cy="5508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2235200" y="2590800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2051050" y="2438400"/>
            <a:ext cx="128588" cy="374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2155825" y="2525713"/>
            <a:ext cx="128588" cy="2968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5" name="Bent Arrow 164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Diamond 165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TextBox 166"/>
          <p:cNvSpPr txBox="1"/>
          <p:nvPr/>
        </p:nvSpPr>
        <p:spPr>
          <a:xfrm>
            <a:off x="712788" y="4795838"/>
            <a:ext cx="13382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Single Stage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85738" y="5938838"/>
            <a:ext cx="466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0%</a:t>
            </a:r>
          </a:p>
        </p:txBody>
      </p:sp>
      <p:cxnSp>
        <p:nvCxnSpPr>
          <p:cNvPr id="170" name="Straight Connector 169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893763" y="5321300"/>
            <a:ext cx="220662" cy="83978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219200" y="5329238"/>
            <a:ext cx="220663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1546225" y="5322888"/>
            <a:ext cx="219075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" name="TextBox 174"/>
          <p:cNvSpPr txBox="1"/>
          <p:nvPr/>
        </p:nvSpPr>
        <p:spPr>
          <a:xfrm>
            <a:off x="2308225" y="4819650"/>
            <a:ext cx="11747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Two Stage</a:t>
            </a:r>
          </a:p>
        </p:txBody>
      </p:sp>
      <p:sp>
        <p:nvSpPr>
          <p:cNvPr id="32864" name="TextBox 175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A6A6A6"/>
                </a:solidFill>
              </a:rPr>
              <a:t>Variable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871788" y="5575300"/>
            <a:ext cx="277812" cy="6207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2316163" y="2598738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2395538" y="2606675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476500" y="2614613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2571750" y="2614613"/>
            <a:ext cx="96838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72" name="TextBox 192"/>
          <p:cNvSpPr txBox="1">
            <a:spLocks noChangeArrowheads="1"/>
          </p:cNvSpPr>
          <p:nvPr/>
        </p:nvSpPr>
        <p:spPr bwMode="auto">
          <a:xfrm>
            <a:off x="-12700" y="5205413"/>
            <a:ext cx="700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100%</a:t>
            </a:r>
          </a:p>
        </p:txBody>
      </p:sp>
      <p:sp>
        <p:nvSpPr>
          <p:cNvPr id="32873" name="TextBox 193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2874" name="TextBox 194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2875" name="TextBox 195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49" name="TextBox 94"/>
          <p:cNvSpPr txBox="1">
            <a:spLocks noChangeArrowheads="1"/>
          </p:cNvSpPr>
          <p:nvPr/>
        </p:nvSpPr>
        <p:spPr bwMode="auto">
          <a:xfrm>
            <a:off x="265113" y="153988"/>
            <a:ext cx="3008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Up flow Gas Furnace &amp; A/C</a:t>
            </a:r>
          </a:p>
          <a:p>
            <a:pPr eaLnBrk="1" hangingPunct="1"/>
            <a:r>
              <a:rPr lang="en-US" sz="2000"/>
              <a:t>System Features:</a:t>
            </a:r>
          </a:p>
        </p:txBody>
      </p:sp>
      <p:sp>
        <p:nvSpPr>
          <p:cNvPr id="97" name="Trapezoid 9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54" name="TextBox 112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3855" name="Rectangle 116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3856" name="Rectangle 117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33857" name="TextBox 118"/>
          <p:cNvSpPr txBox="1">
            <a:spLocks noChangeArrowheads="1"/>
          </p:cNvSpPr>
          <p:nvPr/>
        </p:nvSpPr>
        <p:spPr bwMode="auto">
          <a:xfrm>
            <a:off x="331788" y="1643063"/>
            <a:ext cx="42751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/>
              <a:t>Precise Temperature &amp; Humidity Control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24/7 Filtration &amp; Purification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Quietest &amp; Most Efficient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/>
              <a:t>Best Warranties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2788" y="4795838"/>
            <a:ext cx="13382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Single Stage</a:t>
            </a:r>
          </a:p>
        </p:txBody>
      </p:sp>
      <p:cxnSp>
        <p:nvCxnSpPr>
          <p:cNvPr id="122" name="Straight Connector 121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85738" y="5938838"/>
            <a:ext cx="4667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0%</a:t>
            </a:r>
          </a:p>
        </p:txBody>
      </p:sp>
      <p:cxnSp>
        <p:nvCxnSpPr>
          <p:cNvPr id="125" name="Straight Connector 124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bg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893763" y="5321300"/>
            <a:ext cx="220662" cy="83978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1219200" y="5329238"/>
            <a:ext cx="220663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1546225" y="5322888"/>
            <a:ext cx="219075" cy="84137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2308225" y="4819650"/>
            <a:ext cx="11747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Two Stage</a:t>
            </a:r>
          </a:p>
        </p:txBody>
      </p:sp>
      <p:sp>
        <p:nvSpPr>
          <p:cNvPr id="33866" name="TextBox 130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Variable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2871788" y="5575300"/>
            <a:ext cx="277812" cy="6207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3805238" y="5884863"/>
            <a:ext cx="128587" cy="295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3892550" y="5805488"/>
            <a:ext cx="127000" cy="374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000500" y="5715000"/>
            <a:ext cx="96838" cy="458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081463" y="5667375"/>
            <a:ext cx="96837" cy="5159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160838" y="5530850"/>
            <a:ext cx="96837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248150" y="5311775"/>
            <a:ext cx="96838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4333875" y="5638800"/>
            <a:ext cx="96838" cy="552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4557713" y="5969000"/>
            <a:ext cx="96837" cy="211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4373563" y="5815013"/>
            <a:ext cx="128587" cy="376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478338" y="5889625"/>
            <a:ext cx="128587" cy="296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4638675" y="5976938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4718050" y="5984875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4799013" y="5992813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4894263" y="5992813"/>
            <a:ext cx="96837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85" name="Rectangle 166"/>
          <p:cNvSpPr>
            <a:spLocks noChangeArrowheads="1"/>
          </p:cNvSpPr>
          <p:nvPr/>
        </p:nvSpPr>
        <p:spPr bwMode="auto">
          <a:xfrm>
            <a:off x="295275" y="10350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Variable Speed</a:t>
            </a:r>
          </a:p>
          <a:p>
            <a:r>
              <a:rPr lang="en-US" b="1"/>
              <a:t>Performs better than any other system</a:t>
            </a:r>
          </a:p>
        </p:txBody>
      </p:sp>
      <p:sp>
        <p:nvSpPr>
          <p:cNvPr id="33886" name="TextBox 167"/>
          <p:cNvSpPr txBox="1">
            <a:spLocks noChangeArrowheads="1"/>
          </p:cNvSpPr>
          <p:nvPr/>
        </p:nvSpPr>
        <p:spPr bwMode="auto">
          <a:xfrm>
            <a:off x="-28575" y="5205413"/>
            <a:ext cx="701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100%</a:t>
            </a:r>
          </a:p>
        </p:txBody>
      </p:sp>
      <p:sp>
        <p:nvSpPr>
          <p:cNvPr id="33887" name="TextBox 168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3888" name="TextBox 169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3889" name="TextBox 170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73" name="TextBox 94"/>
          <p:cNvSpPr txBox="1">
            <a:spLocks noChangeArrowheads="1"/>
          </p:cNvSpPr>
          <p:nvPr/>
        </p:nvSpPr>
        <p:spPr bwMode="auto">
          <a:xfrm>
            <a:off x="265113" y="153988"/>
            <a:ext cx="30718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</a:t>
            </a:r>
          </a:p>
          <a:p>
            <a:pPr eaLnBrk="1" hangingPunct="1"/>
            <a:r>
              <a:rPr lang="en-US" sz="2000" b="1"/>
              <a:t>System Features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Questions?</a:t>
            </a:r>
          </a:p>
        </p:txBody>
      </p:sp>
      <p:sp>
        <p:nvSpPr>
          <p:cNvPr id="97" name="Trapezoid 9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78" name="TextBox 165"/>
          <p:cNvSpPr txBox="1">
            <a:spLocks noChangeArrowheads="1"/>
          </p:cNvSpPr>
          <p:nvPr/>
        </p:nvSpPr>
        <p:spPr bwMode="auto">
          <a:xfrm>
            <a:off x="712788" y="47958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Single Stage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893763" y="5335588"/>
            <a:ext cx="220662" cy="839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1219200" y="5343525"/>
            <a:ext cx="220663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1546225" y="5337175"/>
            <a:ext cx="219075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84" name="TextBox 172"/>
          <p:cNvSpPr txBox="1">
            <a:spLocks noChangeArrowheads="1"/>
          </p:cNvSpPr>
          <p:nvPr/>
        </p:nvSpPr>
        <p:spPr bwMode="auto">
          <a:xfrm>
            <a:off x="2308225" y="4819650"/>
            <a:ext cx="1174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Two Stage</a:t>
            </a:r>
          </a:p>
        </p:txBody>
      </p:sp>
      <p:sp>
        <p:nvSpPr>
          <p:cNvPr id="34885" name="TextBox 173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Variable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2871788" y="5575300"/>
            <a:ext cx="277812" cy="620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805238" y="5884863"/>
            <a:ext cx="128587" cy="295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3892550" y="5805488"/>
            <a:ext cx="127000" cy="374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4000500" y="5715000"/>
            <a:ext cx="96838" cy="458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081463" y="5667375"/>
            <a:ext cx="96837" cy="5159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60838" y="5530850"/>
            <a:ext cx="96837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248150" y="5311775"/>
            <a:ext cx="96838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333875" y="5638800"/>
            <a:ext cx="96838" cy="552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557713" y="5969000"/>
            <a:ext cx="96837" cy="211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4373563" y="5815013"/>
            <a:ext cx="128587" cy="376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4478338" y="5889625"/>
            <a:ext cx="128587" cy="296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4638675" y="5976938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4718050" y="5984875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4799013" y="5992813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4894263" y="5992813"/>
            <a:ext cx="96837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1" name="Straight Connector 200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904" name="TextBox 201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4905" name="TextBox 202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4906" name="TextBox 203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4907" name="TextBox 204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4908" name="Rectangle 205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4909" name="Rectangle 206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34910" name="TextBox 207"/>
          <p:cNvSpPr txBox="1">
            <a:spLocks noChangeArrowheads="1"/>
          </p:cNvSpPr>
          <p:nvPr/>
        </p:nvSpPr>
        <p:spPr bwMode="auto">
          <a:xfrm>
            <a:off x="185738" y="59388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0%</a:t>
            </a:r>
          </a:p>
        </p:txBody>
      </p:sp>
      <p:sp>
        <p:nvSpPr>
          <p:cNvPr id="34911" name="TextBox 208"/>
          <p:cNvSpPr txBox="1">
            <a:spLocks noChangeArrowheads="1"/>
          </p:cNvSpPr>
          <p:nvPr/>
        </p:nvSpPr>
        <p:spPr bwMode="auto">
          <a:xfrm>
            <a:off x="-28575" y="5205413"/>
            <a:ext cx="701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100%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97" name="TextBox 94"/>
          <p:cNvSpPr txBox="1">
            <a:spLocks noChangeArrowheads="1"/>
          </p:cNvSpPr>
          <p:nvPr/>
        </p:nvSpPr>
        <p:spPr bwMode="auto">
          <a:xfrm>
            <a:off x="265113" y="153988"/>
            <a:ext cx="462915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</a:t>
            </a:r>
          </a:p>
          <a:p>
            <a:pPr eaLnBrk="1" hangingPunct="1"/>
            <a:r>
              <a:rPr lang="en-US" sz="2000" b="1"/>
              <a:t>System Features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Our Next Step is to determine </a:t>
            </a:r>
          </a:p>
          <a:p>
            <a:pPr eaLnBrk="1" hangingPunct="1"/>
            <a:r>
              <a:rPr lang="en-US" sz="2000" b="1"/>
              <a:t>which system makes sense for you</a:t>
            </a:r>
          </a:p>
        </p:txBody>
      </p:sp>
      <p:sp>
        <p:nvSpPr>
          <p:cNvPr id="97" name="Trapezoid 9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893763" y="5335588"/>
            <a:ext cx="220662" cy="839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219200" y="5343525"/>
            <a:ext cx="220663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546225" y="5337175"/>
            <a:ext cx="219075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07" name="TextBox 123"/>
          <p:cNvSpPr txBox="1">
            <a:spLocks noChangeArrowheads="1"/>
          </p:cNvSpPr>
          <p:nvPr/>
        </p:nvSpPr>
        <p:spPr bwMode="auto">
          <a:xfrm>
            <a:off x="2308225" y="4819650"/>
            <a:ext cx="1174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Two Stage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2871788" y="5575300"/>
            <a:ext cx="277812" cy="620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3805238" y="5884863"/>
            <a:ext cx="128587" cy="295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3892550" y="5805488"/>
            <a:ext cx="127000" cy="374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000500" y="5715000"/>
            <a:ext cx="96838" cy="458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081463" y="5667375"/>
            <a:ext cx="96837" cy="5159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4160838" y="5530850"/>
            <a:ext cx="96837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248150" y="5311775"/>
            <a:ext cx="96838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333875" y="5638800"/>
            <a:ext cx="96838" cy="552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57713" y="5969000"/>
            <a:ext cx="96837" cy="211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373563" y="5815013"/>
            <a:ext cx="128587" cy="376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478338" y="5889625"/>
            <a:ext cx="128587" cy="296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638675" y="5976938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718050" y="5984875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799013" y="5992813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894263" y="5992813"/>
            <a:ext cx="96837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926" name="TextBox 157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5927" name="TextBox 158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5928" name="TextBox 159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5929" name="TextBox 160"/>
          <p:cNvSpPr txBox="1">
            <a:spLocks noChangeArrowheads="1"/>
          </p:cNvSpPr>
          <p:nvPr/>
        </p:nvSpPr>
        <p:spPr bwMode="auto">
          <a:xfrm>
            <a:off x="712788" y="47958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Single Stage</a:t>
            </a:r>
          </a:p>
        </p:txBody>
      </p:sp>
      <p:sp>
        <p:nvSpPr>
          <p:cNvPr id="35930" name="TextBox 162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Variable</a:t>
            </a:r>
          </a:p>
        </p:txBody>
      </p:sp>
      <p:sp>
        <p:nvSpPr>
          <p:cNvPr id="35931" name="TextBox 163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5932" name="Rectangle 164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5933" name="Rectangle 165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35934" name="TextBox 166"/>
          <p:cNvSpPr txBox="1">
            <a:spLocks noChangeArrowheads="1"/>
          </p:cNvSpPr>
          <p:nvPr/>
        </p:nvSpPr>
        <p:spPr bwMode="auto">
          <a:xfrm>
            <a:off x="185738" y="59388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0%</a:t>
            </a:r>
          </a:p>
        </p:txBody>
      </p:sp>
      <p:sp>
        <p:nvSpPr>
          <p:cNvPr id="35935" name="TextBox 167"/>
          <p:cNvSpPr txBox="1">
            <a:spLocks noChangeArrowheads="1"/>
          </p:cNvSpPr>
          <p:nvPr/>
        </p:nvSpPr>
        <p:spPr bwMode="auto">
          <a:xfrm>
            <a:off x="-28575" y="5205413"/>
            <a:ext cx="701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100%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550" y="2406650"/>
            <a:ext cx="1116013" cy="1968500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02250" y="1536700"/>
            <a:ext cx="1116013" cy="890588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21500" y="4171950"/>
            <a:ext cx="612775" cy="1095375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19913" y="2879725"/>
            <a:ext cx="614362" cy="128270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23088" y="1492250"/>
            <a:ext cx="614362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9688" y="4375150"/>
            <a:ext cx="530225" cy="8905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02250" y="230188"/>
            <a:ext cx="1116013" cy="128428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√</a:t>
            </a:r>
          </a:p>
        </p:txBody>
      </p:sp>
      <p:sp>
        <p:nvSpPr>
          <p:cNvPr id="14" name="Isosceles Triangle 13"/>
          <p:cNvSpPr/>
          <p:nvPr/>
        </p:nvSpPr>
        <p:spPr>
          <a:xfrm>
            <a:off x="5329238" y="149225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89575" y="3606800"/>
            <a:ext cx="747713" cy="56515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68913" y="4375150"/>
            <a:ext cx="1117600" cy="881063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489575" y="31511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53100" y="3163888"/>
            <a:ext cx="190500" cy="2397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32500" y="3162300"/>
            <a:ext cx="188913" cy="2413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7110413" y="1898650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123113" y="24558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135813" y="2998788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7134225" y="354171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134225" y="40433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 flipV="1">
            <a:off x="6851650" y="4600575"/>
            <a:ext cx="444500" cy="409575"/>
          </a:xfrm>
          <a:prstGeom prst="bentArrow">
            <a:avLst>
              <a:gd name="adj1" fmla="val 25000"/>
              <a:gd name="adj2" fmla="val 27573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5400000" flipH="1" flipV="1">
            <a:off x="5790406" y="4463257"/>
            <a:ext cx="422275" cy="528638"/>
          </a:xfrm>
          <a:prstGeom prst="bentArrow">
            <a:avLst>
              <a:gd name="adj1" fmla="val 25000"/>
              <a:gd name="adj2" fmla="val 28879"/>
              <a:gd name="adj3" fmla="val 31859"/>
              <a:gd name="adj4" fmla="val 45465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5400000">
            <a:off x="6467475" y="4684713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5765800" y="3989388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778500" y="3471863"/>
            <a:ext cx="230188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0800000">
            <a:off x="5762625" y="2590800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5762625" y="20732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5746750" y="1514475"/>
            <a:ext cx="230188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5745163" y="982663"/>
            <a:ext cx="230187" cy="433387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1819275" y="3086100"/>
            <a:ext cx="1165225" cy="1246188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6418263" y="141605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416675" y="230822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416675" y="4260850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545388" y="40782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546975" y="2754313"/>
            <a:ext cx="503238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572375" y="51514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545388" y="1384300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389688" y="144463"/>
            <a:ext cx="530225" cy="98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299075" y="142875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919913" y="144463"/>
            <a:ext cx="1587" cy="1338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722938" y="142875"/>
            <a:ext cx="11842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923088" y="95250"/>
            <a:ext cx="612775" cy="1385888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558088" y="1588"/>
            <a:ext cx="503237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050213" y="1588"/>
            <a:ext cx="25400" cy="5149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Down Arrow 100"/>
          <p:cNvSpPr/>
          <p:nvPr/>
        </p:nvSpPr>
        <p:spPr>
          <a:xfrm>
            <a:off x="7108825" y="1323975"/>
            <a:ext cx="230188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Down Arrow 101"/>
          <p:cNvSpPr/>
          <p:nvPr/>
        </p:nvSpPr>
        <p:spPr>
          <a:xfrm>
            <a:off x="7107238" y="765175"/>
            <a:ext cx="230187" cy="43338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7107238" y="220663"/>
            <a:ext cx="230187" cy="43338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Down Arrow 103"/>
          <p:cNvSpPr/>
          <p:nvPr/>
        </p:nvSpPr>
        <p:spPr>
          <a:xfrm rot="10800000">
            <a:off x="5745163" y="479425"/>
            <a:ext cx="230187" cy="43338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6970713" y="-12700"/>
            <a:ext cx="503237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410450" y="-11113"/>
            <a:ext cx="665163" cy="12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984500" y="30003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43225" y="4211638"/>
            <a:ext cx="503238" cy="9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1866900" y="2974975"/>
            <a:ext cx="503238" cy="96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468688" y="3022600"/>
            <a:ext cx="19050" cy="1139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rot="10800000" flipV="1">
            <a:off x="2943225" y="2262188"/>
            <a:ext cx="2346325" cy="1924050"/>
          </a:xfrm>
          <a:prstGeom prst="bentConnector3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flipV="1">
            <a:off x="3035300" y="2406650"/>
            <a:ext cx="2233613" cy="1849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357438" y="2974975"/>
            <a:ext cx="11303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20" name="TextBox 94"/>
          <p:cNvSpPr txBox="1">
            <a:spLocks noChangeArrowheads="1"/>
          </p:cNvSpPr>
          <p:nvPr/>
        </p:nvSpPr>
        <p:spPr bwMode="auto">
          <a:xfrm>
            <a:off x="265113" y="153988"/>
            <a:ext cx="46291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/>
              <a:t>Up flow Gas Furnace &amp; A/C</a:t>
            </a:r>
          </a:p>
          <a:p>
            <a:pPr eaLnBrk="1" hangingPunct="1"/>
            <a:r>
              <a:rPr lang="en-US" sz="2000" b="1"/>
              <a:t>System Features</a:t>
            </a:r>
          </a:p>
          <a:p>
            <a:pPr eaLnBrk="1" hangingPunct="1"/>
            <a:endParaRPr lang="en-US" sz="2000" b="1"/>
          </a:p>
          <a:p>
            <a:pPr eaLnBrk="1" hangingPunct="1"/>
            <a:r>
              <a:rPr lang="en-US" sz="2000" b="1"/>
              <a:t>Would anyone else interested</a:t>
            </a:r>
          </a:p>
          <a:p>
            <a:pPr eaLnBrk="1" hangingPunct="1"/>
            <a:r>
              <a:rPr lang="en-US" sz="2000" b="1"/>
              <a:t>In the system design and the price</a:t>
            </a:r>
          </a:p>
          <a:p>
            <a:pPr eaLnBrk="1" hangingPunct="1"/>
            <a:r>
              <a:rPr lang="en-US" sz="2000" b="1"/>
              <a:t>Be joining us?</a:t>
            </a:r>
          </a:p>
        </p:txBody>
      </p:sp>
      <p:sp>
        <p:nvSpPr>
          <p:cNvPr id="97" name="Trapezoid 96"/>
          <p:cNvSpPr/>
          <p:nvPr/>
        </p:nvSpPr>
        <p:spPr>
          <a:xfrm rot="10800000">
            <a:off x="5405438" y="593725"/>
            <a:ext cx="914400" cy="749300"/>
          </a:xfrm>
          <a:prstGeom prst="trapezoi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6375" y="4373563"/>
            <a:ext cx="184150" cy="890587"/>
          </a:xfrm>
          <a:prstGeom prst="rect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Diamond 106"/>
          <p:cNvSpPr/>
          <p:nvPr/>
        </p:nvSpPr>
        <p:spPr>
          <a:xfrm>
            <a:off x="6070600" y="4459288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Diamond 111"/>
          <p:cNvSpPr/>
          <p:nvPr/>
        </p:nvSpPr>
        <p:spPr>
          <a:xfrm>
            <a:off x="6111875" y="1622425"/>
            <a:ext cx="290513" cy="269875"/>
          </a:xfrm>
          <a:prstGeom prst="diamond">
            <a:avLst/>
          </a:prstGeom>
          <a:solidFill>
            <a:schemeClr val="tx2">
              <a:lumMod val="20000"/>
              <a:lumOff val="80000"/>
              <a:alpha val="47000"/>
            </a:schemeClr>
          </a:solidFill>
          <a:ln w="254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600075" y="5329238"/>
            <a:ext cx="0" cy="866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600075" y="5799138"/>
            <a:ext cx="466883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893763" y="5335588"/>
            <a:ext cx="220662" cy="839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219200" y="5343525"/>
            <a:ext cx="220663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546225" y="5337175"/>
            <a:ext cx="219075" cy="841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930" name="TextBox 123"/>
          <p:cNvSpPr txBox="1">
            <a:spLocks noChangeArrowheads="1"/>
          </p:cNvSpPr>
          <p:nvPr/>
        </p:nvSpPr>
        <p:spPr bwMode="auto">
          <a:xfrm>
            <a:off x="2308225" y="4819650"/>
            <a:ext cx="1174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Two Stage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387600" y="5567363"/>
            <a:ext cx="277813" cy="620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2597150" y="5307013"/>
            <a:ext cx="277813" cy="88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2871788" y="5575300"/>
            <a:ext cx="277812" cy="620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3805238" y="5884863"/>
            <a:ext cx="128587" cy="295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3892550" y="5805488"/>
            <a:ext cx="127000" cy="374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000500" y="5715000"/>
            <a:ext cx="96838" cy="458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4081463" y="5667375"/>
            <a:ext cx="96837" cy="5159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4160838" y="5530850"/>
            <a:ext cx="96837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248150" y="5311775"/>
            <a:ext cx="96838" cy="865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333875" y="5638800"/>
            <a:ext cx="96838" cy="552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57713" y="5969000"/>
            <a:ext cx="96837" cy="211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373563" y="5815013"/>
            <a:ext cx="128587" cy="376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478338" y="5889625"/>
            <a:ext cx="128587" cy="296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638675" y="5976938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718050" y="5984875"/>
            <a:ext cx="96838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799013" y="5992813"/>
            <a:ext cx="96837" cy="212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894263" y="5992813"/>
            <a:ext cx="96837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600075" y="6196013"/>
            <a:ext cx="4668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49" name="TextBox 157"/>
          <p:cNvSpPr txBox="1">
            <a:spLocks noChangeArrowheads="1"/>
          </p:cNvSpPr>
          <p:nvPr/>
        </p:nvSpPr>
        <p:spPr bwMode="auto">
          <a:xfrm>
            <a:off x="819150" y="616108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2-3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6950" name="TextBox 158"/>
          <p:cNvSpPr txBox="1">
            <a:spLocks noChangeArrowheads="1"/>
          </p:cNvSpPr>
          <p:nvPr/>
        </p:nvSpPr>
        <p:spPr bwMode="auto">
          <a:xfrm>
            <a:off x="2371725" y="6170613"/>
            <a:ext cx="1069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1-2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6951" name="TextBox 159"/>
          <p:cNvSpPr txBox="1">
            <a:spLocks noChangeArrowheads="1"/>
          </p:cNvSpPr>
          <p:nvPr/>
        </p:nvSpPr>
        <p:spPr bwMode="auto">
          <a:xfrm>
            <a:off x="3967163" y="6178550"/>
            <a:ext cx="1069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/>
              <a:t>1 Degree </a:t>
            </a:r>
          </a:p>
          <a:p>
            <a:pPr algn="ctr" eaLnBrk="1" hangingPunct="1"/>
            <a:r>
              <a:rPr lang="en-US" sz="1400"/>
              <a:t>Temp Swing</a:t>
            </a:r>
          </a:p>
        </p:txBody>
      </p:sp>
      <p:sp>
        <p:nvSpPr>
          <p:cNvPr id="36952" name="TextBox 160"/>
          <p:cNvSpPr txBox="1">
            <a:spLocks noChangeArrowheads="1"/>
          </p:cNvSpPr>
          <p:nvPr/>
        </p:nvSpPr>
        <p:spPr bwMode="auto">
          <a:xfrm>
            <a:off x="712788" y="47958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Single Stage</a:t>
            </a:r>
          </a:p>
        </p:txBody>
      </p:sp>
      <p:sp>
        <p:nvSpPr>
          <p:cNvPr id="36953" name="TextBox 162"/>
          <p:cNvSpPr txBox="1">
            <a:spLocks noChangeArrowheads="1"/>
          </p:cNvSpPr>
          <p:nvPr/>
        </p:nvSpPr>
        <p:spPr bwMode="auto">
          <a:xfrm>
            <a:off x="3814763" y="4795838"/>
            <a:ext cx="984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/>
              <a:t>Variable</a:t>
            </a:r>
          </a:p>
        </p:txBody>
      </p:sp>
      <p:sp>
        <p:nvSpPr>
          <p:cNvPr id="36954" name="TextBox 163"/>
          <p:cNvSpPr txBox="1">
            <a:spLocks noChangeArrowheads="1"/>
          </p:cNvSpPr>
          <p:nvPr/>
        </p:nvSpPr>
        <p:spPr bwMode="auto">
          <a:xfrm>
            <a:off x="6381750" y="5483225"/>
            <a:ext cx="259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Temperature &amp; Humidity</a:t>
            </a:r>
          </a:p>
        </p:txBody>
      </p:sp>
      <p:sp>
        <p:nvSpPr>
          <p:cNvPr id="36955" name="Rectangle 164"/>
          <p:cNvSpPr>
            <a:spLocks noChangeArrowheads="1"/>
          </p:cNvSpPr>
          <p:nvPr/>
        </p:nvSpPr>
        <p:spPr bwMode="auto">
          <a:xfrm>
            <a:off x="6386513" y="5819775"/>
            <a:ext cx="243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Filtration &amp; Purification</a:t>
            </a:r>
          </a:p>
        </p:txBody>
      </p:sp>
      <p:sp>
        <p:nvSpPr>
          <p:cNvPr id="36956" name="Rectangle 165"/>
          <p:cNvSpPr>
            <a:spLocks noChangeArrowheads="1"/>
          </p:cNvSpPr>
          <p:nvPr/>
        </p:nvSpPr>
        <p:spPr bwMode="auto">
          <a:xfrm>
            <a:off x="6380163" y="6164263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Noise &amp; Efficiency</a:t>
            </a:r>
          </a:p>
        </p:txBody>
      </p:sp>
      <p:sp>
        <p:nvSpPr>
          <p:cNvPr id="36957" name="TextBox 166"/>
          <p:cNvSpPr txBox="1">
            <a:spLocks noChangeArrowheads="1"/>
          </p:cNvSpPr>
          <p:nvPr/>
        </p:nvSpPr>
        <p:spPr bwMode="auto">
          <a:xfrm>
            <a:off x="185738" y="5938838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0%</a:t>
            </a:r>
          </a:p>
        </p:txBody>
      </p:sp>
      <p:sp>
        <p:nvSpPr>
          <p:cNvPr id="36958" name="TextBox 167"/>
          <p:cNvSpPr txBox="1">
            <a:spLocks noChangeArrowheads="1"/>
          </p:cNvSpPr>
          <p:nvPr/>
        </p:nvSpPr>
        <p:spPr bwMode="auto">
          <a:xfrm>
            <a:off x="-28575" y="5205413"/>
            <a:ext cx="701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100%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75" y="538163"/>
            <a:ext cx="117332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00"/>
                </a:solidFill>
              </a:rPr>
              <a:t>Three Things Make Up The Price</a:t>
            </a:r>
          </a:p>
          <a:p>
            <a:pPr>
              <a:defRPr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1. Capacity and Size of your new system.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(Comfort Health Safety)</a:t>
            </a:r>
          </a:p>
          <a:p>
            <a:pPr marL="514350" indent="-514350">
              <a:buFontTx/>
              <a:buAutoNum type="arabicPeriod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2. Additional Work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(Health - Safety </a:t>
            </a:r>
            <a:r>
              <a:rPr lang="mr-IN" dirty="0">
                <a:solidFill>
                  <a:srgbClr val="000000"/>
                </a:solidFill>
              </a:rPr>
              <a:t>–</a:t>
            </a:r>
            <a:r>
              <a:rPr lang="en-US" dirty="0">
                <a:solidFill>
                  <a:srgbClr val="000000"/>
                </a:solidFill>
              </a:rPr>
              <a:t> Code )</a:t>
            </a:r>
          </a:p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3. Which System Features Make Sense?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(What problems do you want solved?)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675" y="52054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i="1"/>
              <a:t>We will review all system features until you are comfortable with the price.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75" y="538163"/>
            <a:ext cx="117332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/>
              <a:t>Three Things Make Up The Price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1. Capacity and Size of your new system.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(Comfort Health Safety)</a:t>
            </a:r>
          </a:p>
          <a:p>
            <a:pPr marL="514350" indent="-514350">
              <a:buFontTx/>
              <a:buAutoNum type="arabicPeriod"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2. Additional Work</a:t>
            </a:r>
          </a:p>
          <a:p>
            <a:pPr>
              <a:defRPr/>
            </a:pPr>
            <a:r>
              <a:rPr lang="en-US" dirty="0"/>
              <a:t>(Health - Safety </a:t>
            </a:r>
            <a:r>
              <a:rPr lang="mr-IN" dirty="0"/>
              <a:t>–</a:t>
            </a:r>
            <a:r>
              <a:rPr lang="en-US" dirty="0"/>
              <a:t> Code 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3. Which System Features Make Sense?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(What problems do you want solved?)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675" y="52054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/>
              <a:t>We will review all system features until you are comfortable with the price.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75" y="538163"/>
            <a:ext cx="11733213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/>
              <a:t>Three Things Make Up The Price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2400" dirty="0">
              <a:solidFill>
                <a:srgbClr val="BFBFB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1. Capacity and Size of your new system.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(Comfort Health Safety)</a:t>
            </a:r>
          </a:p>
          <a:p>
            <a:pPr marL="514350" indent="-514350">
              <a:buFontTx/>
              <a:buAutoNum type="arabicPeriod"/>
              <a:defRPr/>
            </a:pPr>
            <a:endParaRPr lang="en-US" sz="2400" dirty="0">
              <a:solidFill>
                <a:srgbClr val="BFBFB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BFBFBF"/>
                </a:solidFill>
              </a:rPr>
              <a:t>2. Additional Work</a:t>
            </a:r>
          </a:p>
          <a:p>
            <a:pPr>
              <a:defRPr/>
            </a:pPr>
            <a:r>
              <a:rPr lang="en-US" dirty="0">
                <a:solidFill>
                  <a:srgbClr val="BFBFBF"/>
                </a:solidFill>
              </a:rPr>
              <a:t>(Health - Safety </a:t>
            </a:r>
            <a:r>
              <a:rPr lang="mr-IN" dirty="0">
                <a:solidFill>
                  <a:srgbClr val="BFBFBF"/>
                </a:solidFill>
              </a:rPr>
              <a:t>–</a:t>
            </a:r>
            <a:r>
              <a:rPr lang="en-US" dirty="0">
                <a:solidFill>
                  <a:srgbClr val="BFBFBF"/>
                </a:solidFill>
              </a:rPr>
              <a:t> Code 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3. Which System Features Make Sense?</a:t>
            </a:r>
          </a:p>
          <a:p>
            <a:pPr>
              <a:defRPr/>
            </a:pPr>
            <a:r>
              <a:rPr lang="en-US" dirty="0"/>
              <a:t>(What problems do you want solved?)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675" y="5205413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/>
              <a:t>We will review all system features until you are comfortable with the price.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2288" y="379413"/>
            <a:ext cx="6402564" cy="47705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/>
              <a:t>Workforce Protocol</a:t>
            </a:r>
          </a:p>
          <a:p>
            <a:pPr>
              <a:defRPr/>
            </a:pPr>
            <a:r>
              <a:rPr lang="en-US" sz="3200" b="1" dirty="0"/>
              <a:t> </a:t>
            </a:r>
            <a:endParaRPr lang="en-US" sz="3200" dirty="0"/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All Crew Members must have their</a:t>
            </a:r>
          </a:p>
          <a:p>
            <a:pPr>
              <a:defRPr/>
            </a:pPr>
            <a:r>
              <a:rPr lang="en-US" sz="2400" dirty="0"/>
              <a:t>     temperature tested twice per day.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 No Crew Member will be permitted to</a:t>
            </a:r>
          </a:p>
          <a:p>
            <a:pPr>
              <a:defRPr/>
            </a:pPr>
            <a:r>
              <a:rPr lang="en-US" sz="2400" dirty="0"/>
              <a:t>      work with in any social work related </a:t>
            </a:r>
          </a:p>
          <a:p>
            <a:pPr lvl="1">
              <a:defRPr/>
            </a:pPr>
            <a:r>
              <a:rPr lang="en-US" sz="2400" dirty="0"/>
              <a:t>Environment with any fever – dry cough </a:t>
            </a:r>
            <a:r>
              <a:rPr lang="mr-IN" sz="2400" dirty="0"/>
              <a:t>–</a:t>
            </a:r>
            <a:endParaRPr lang="en-US" sz="2400" dirty="0"/>
          </a:p>
          <a:p>
            <a:pPr lvl="1">
              <a:defRPr/>
            </a:pPr>
            <a:r>
              <a:rPr lang="en-US" sz="2400" dirty="0"/>
              <a:t>Cold or Flu symptom or Corona 19 symptoms</a:t>
            </a:r>
          </a:p>
          <a:p>
            <a:pPr lvl="1">
              <a:defRPr/>
            </a:pPr>
            <a:r>
              <a:rPr lang="en-US" sz="2400" dirty="0"/>
              <a:t>until such a time that a medical physician or</a:t>
            </a:r>
          </a:p>
          <a:p>
            <a:pPr lvl="1">
              <a:defRPr/>
            </a:pPr>
            <a:r>
              <a:rPr lang="en-US" sz="2400" dirty="0"/>
              <a:t> Certified Testing Station  administers a test </a:t>
            </a:r>
          </a:p>
          <a:p>
            <a:pPr lvl="1">
              <a:defRPr/>
            </a:pPr>
            <a:r>
              <a:rPr lang="en-US" sz="2400" dirty="0"/>
              <a:t>for </a:t>
            </a:r>
            <a:r>
              <a:rPr lang="en-US" sz="2400" dirty="0" err="1"/>
              <a:t>Covid</a:t>
            </a:r>
            <a:r>
              <a:rPr lang="en-US" sz="2400" dirty="0"/>
              <a:t> 19 and verifies no infection.</a:t>
            </a: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2288" y="417513"/>
            <a:ext cx="6353021" cy="5878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/>
              <a:t>Worksite Protocol 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b="1" dirty="0"/>
              <a:t>All Crew Members are required to: </a:t>
            </a:r>
            <a:endParaRPr lang="en-US" sz="3200" dirty="0"/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Wear facemasks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Wear Gloves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Wear Shoe covers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Minimize all social interaction with customers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Isolate the work area from the living space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Sweep Clean and Disinfect the work area</a:t>
            </a:r>
          </a:p>
          <a:p>
            <a:pPr>
              <a:defRPr/>
            </a:pPr>
            <a:r>
              <a:rPr lang="en-US" sz="2400" dirty="0"/>
              <a:t>     at the end of every day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Disinfect hands with Sanitizer often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400" dirty="0"/>
              <a:t>Take temperature before and after work 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288" y="417513"/>
            <a:ext cx="7727196" cy="64325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/>
              <a:t>Worksite Protocol 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b="1" dirty="0"/>
              <a:t>Isolating working area from the living space: </a:t>
            </a:r>
            <a:endParaRPr lang="en-US" sz="3200" dirty="0"/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Plastic wall covers will be used </a:t>
            </a:r>
          </a:p>
          <a:p>
            <a:pPr lvl="1">
              <a:defRPr/>
            </a:pPr>
            <a:r>
              <a:rPr lang="en-US" sz="2800" dirty="0"/>
              <a:t>     (with painters Tape) to isolate living areas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Floor Saver Runners will be used</a:t>
            </a:r>
          </a:p>
          <a:p>
            <a:pPr lvl="1">
              <a:defRPr/>
            </a:pPr>
            <a:r>
              <a:rPr lang="en-US" sz="2800" dirty="0"/>
              <a:t>     to protect the floor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Face Mask to be worn at all times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Shoe Covers to be worn at all times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Gloves to be worn at all times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Hand Sanitizer 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en-US" sz="2800" dirty="0"/>
              <a:t>No Smoking during working hours 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3"/>
          <p:cNvSpPr txBox="1">
            <a:spLocks noChangeArrowheads="1"/>
          </p:cNvSpPr>
          <p:nvPr/>
        </p:nvSpPr>
        <p:spPr bwMode="auto">
          <a:xfrm>
            <a:off x="522288" y="417513"/>
            <a:ext cx="8399462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/>
              <a:t>Worksite Protocol 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 b="1"/>
              <a:t>Post Installation Clean up and Sanitation:</a:t>
            </a:r>
          </a:p>
          <a:p>
            <a:pPr eaLnBrk="1" hangingPunct="1"/>
            <a:r>
              <a:rPr lang="en-US" sz="3200" b="1"/>
              <a:t> </a:t>
            </a:r>
            <a:endParaRPr lang="en-US" sz="3200"/>
          </a:p>
          <a:p>
            <a:pPr lvl="1" eaLnBrk="1" hangingPunct="1"/>
            <a:r>
              <a:rPr lang="en-US" sz="3200"/>
              <a:t>All plastic wall covers and floor runners are to be extracted and placed in plastic trash bags – sanitized with disinfectant and sealed. </a:t>
            </a:r>
          </a:p>
          <a:p>
            <a:pPr lvl="1" eaLnBrk="1" hangingPunct="1"/>
            <a:endParaRPr lang="en-US" sz="3200"/>
          </a:p>
          <a:p>
            <a:pPr lvl="1" eaLnBrk="1" hangingPunct="1"/>
            <a:r>
              <a:rPr lang="en-US" sz="3200"/>
              <a:t>Work areas to be swept and disinfected</a:t>
            </a:r>
          </a:p>
          <a:p>
            <a:pPr lvl="1" eaLnBrk="1" hangingPunct="1"/>
            <a:r>
              <a:rPr lang="en-US" sz="3200"/>
              <a:t> as necessary. </a:t>
            </a:r>
          </a:p>
          <a:p>
            <a:pPr eaLnBrk="1" hangingPunct="1"/>
            <a:endParaRPr lang="en-US" sz="3200"/>
          </a:p>
          <a:p>
            <a:pPr eaLnBrk="1" hangingPunct="1"/>
            <a:endParaRPr 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1571</Words>
  <Application>Microsoft Macintosh PowerPoint</Application>
  <PresentationFormat>On-screen Show (4:3)</PresentationFormat>
  <Paragraphs>433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Wittman</dc:creator>
  <cp:lastModifiedBy>Tom Wittman</cp:lastModifiedBy>
  <cp:revision>71</cp:revision>
  <dcterms:created xsi:type="dcterms:W3CDTF">2020-03-28T11:43:26Z</dcterms:created>
  <dcterms:modified xsi:type="dcterms:W3CDTF">2020-04-23T17:17:25Z</dcterms:modified>
</cp:coreProperties>
</file>