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59" r:id="rId4"/>
    <p:sldId id="260" r:id="rId5"/>
    <p:sldId id="265" r:id="rId6"/>
    <p:sldId id="274" r:id="rId7"/>
    <p:sldId id="280" r:id="rId8"/>
    <p:sldId id="276" r:id="rId9"/>
    <p:sldId id="266" r:id="rId10"/>
    <p:sldId id="275" r:id="rId11"/>
    <p:sldId id="281" r:id="rId12"/>
    <p:sldId id="282" r:id="rId13"/>
    <p:sldId id="267" r:id="rId14"/>
    <p:sldId id="262" r:id="rId15"/>
    <p:sldId id="271" r:id="rId16"/>
    <p:sldId id="273" r:id="rId17"/>
    <p:sldId id="272" r:id="rId18"/>
    <p:sldId id="277" r:id="rId19"/>
    <p:sldId id="270" r:id="rId20"/>
    <p:sldId id="278" r:id="rId21"/>
    <p:sldId id="269" r:id="rId22"/>
    <p:sldId id="279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4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1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8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9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0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5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5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50730-9DA1-6A4D-AAEC-CB809C6FBD7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71E40-59F4-3048-B8F7-F0ECC03C2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2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587" y="2976152"/>
            <a:ext cx="1095617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Operation</a:t>
            </a:r>
            <a:endParaRPr lang="en-US" sz="2000" b="1" dirty="0"/>
          </a:p>
        </p:txBody>
      </p:sp>
      <p:sp>
        <p:nvSpPr>
          <p:cNvPr id="218" name="Rectangle 217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Bent Arrow 218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Down Arrow 219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Down Arrow 220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1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23279" y="1032806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2139" y="5021386"/>
            <a:ext cx="403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UV Surface Purification</a:t>
            </a:r>
          </a:p>
          <a:p>
            <a:r>
              <a:rPr lang="en-US" dirty="0" smtClean="0"/>
              <a:t>Kills Viruses and Micro Organisms </a:t>
            </a:r>
          </a:p>
          <a:p>
            <a:r>
              <a:rPr lang="en-US" dirty="0" smtClean="0"/>
              <a:t>on your indoor coil minimizing the spread of Germs and Viruses.</a:t>
            </a:r>
          </a:p>
        </p:txBody>
      </p:sp>
    </p:spTree>
    <p:extLst>
      <p:ext uri="{BB962C8B-B14F-4D97-AF65-F5344CB8AC3E}">
        <p14:creationId xmlns:p14="http://schemas.microsoft.com/office/powerpoint/2010/main" val="142910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23279" y="1032806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2139" y="5021386"/>
            <a:ext cx="403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UV Technology  has been proven highly effective in purifying dental and surgical equipment, drinking water, surgery rooms.</a:t>
            </a:r>
          </a:p>
        </p:txBody>
      </p:sp>
    </p:spTree>
    <p:extLst>
      <p:ext uri="{BB962C8B-B14F-4D97-AF65-F5344CB8AC3E}">
        <p14:creationId xmlns:p14="http://schemas.microsoft.com/office/powerpoint/2010/main" val="15597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23279" y="1032806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2139" y="5021386"/>
            <a:ext cx="4031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UV Technology  has been proven highly effective in purifying air in residential homes and businesses for over 15 years.</a:t>
            </a:r>
          </a:p>
        </p:txBody>
      </p:sp>
    </p:spTree>
    <p:extLst>
      <p:ext uri="{BB962C8B-B14F-4D97-AF65-F5344CB8AC3E}">
        <p14:creationId xmlns:p14="http://schemas.microsoft.com/office/powerpoint/2010/main" val="82881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167459" y="1032806"/>
            <a:ext cx="20185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Humidification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6" name="Trapezoid 5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rgbClr val="3366FF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iamond 70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Diamond 7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72139" y="5021386"/>
            <a:ext cx="42334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Keeping the humidity above 35%</a:t>
            </a:r>
          </a:p>
          <a:p>
            <a:r>
              <a:rPr lang="en-US" dirty="0"/>
              <a:t>w</a:t>
            </a:r>
            <a:r>
              <a:rPr lang="en-US" dirty="0" smtClean="0"/>
              <a:t>ill keep your body hydrated which will: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Support a healthy Immune  system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 transferring cold and flu viruses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Keep your home more comfortable </a:t>
            </a:r>
          </a:p>
        </p:txBody>
      </p:sp>
    </p:spTree>
    <p:extLst>
      <p:ext uri="{BB962C8B-B14F-4D97-AF65-F5344CB8AC3E}">
        <p14:creationId xmlns:p14="http://schemas.microsoft.com/office/powerpoint/2010/main" val="314218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25594" y="153525"/>
            <a:ext cx="3823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</a:p>
          <a:p>
            <a:endParaRPr lang="en-US" sz="2000" b="1" dirty="0"/>
          </a:p>
          <a:p>
            <a:r>
              <a:rPr lang="en-US" sz="2000" b="1" dirty="0" smtClean="0"/>
              <a:t>Questions?</a:t>
            </a:r>
            <a:endParaRPr lang="en-US" sz="2000" b="1" dirty="0"/>
          </a:p>
        </p:txBody>
      </p:sp>
      <p:sp>
        <p:nvSpPr>
          <p:cNvPr id="67" name="Trapezoid 66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rgbClr val="3366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10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Stage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2538704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Two Stage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4088811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Variable</a:t>
            </a:r>
            <a:endParaRPr lang="en-US" b="1" dirty="0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265144" y="153525"/>
            <a:ext cx="30724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Up flow Gas Furnace &amp; A/</a:t>
            </a:r>
            <a:r>
              <a:rPr lang="en-US" sz="2000" b="1" dirty="0" smtClean="0"/>
              <a:t>C</a:t>
            </a:r>
          </a:p>
          <a:p>
            <a:r>
              <a:rPr lang="en-US" sz="2000" b="1" dirty="0"/>
              <a:t>System </a:t>
            </a:r>
            <a:r>
              <a:rPr lang="en-US" sz="2000" b="1" dirty="0" smtClean="0"/>
              <a:t>Features</a:t>
            </a:r>
            <a:endParaRPr lang="en-US" sz="2000" b="1" dirty="0"/>
          </a:p>
        </p:txBody>
      </p:sp>
      <p:sp>
        <p:nvSpPr>
          <p:cNvPr id="73" name="Trapezoid 72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Diamond 76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Temperature &amp; Humidity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Filtration &amp; Purification</a:t>
            </a:r>
            <a:endParaRPr lang="en-US" b="1" dirty="0"/>
          </a:p>
        </p:txBody>
      </p:sp>
      <p:sp>
        <p:nvSpPr>
          <p:cNvPr id="112" name="Rectangle 111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Noise &amp; Efficiency</a:t>
            </a:r>
            <a:endParaRPr lang="en-US" b="1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1339679" y="1588503"/>
            <a:ext cx="0" cy="867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1339679" y="2405879"/>
            <a:ext cx="2352556" cy="50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95795" y="21975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683791" y="1422612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339679" y="1898106"/>
            <a:ext cx="2352556" cy="49357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89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2373" y="4795432"/>
            <a:ext cx="13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Stage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339679" y="1920393"/>
            <a:ext cx="0" cy="867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1339679" y="2737769"/>
            <a:ext cx="2352556" cy="50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95795" y="25294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683791" y="1754502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17" name="Trapezoid 116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Diamond 118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9144000" y="4201659"/>
            <a:ext cx="2410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Noise similar to existing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Slightly more efficient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1468312" y="1920393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1793884" y="1914063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2119456" y="1907733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3" name="Straight Connector 152"/>
          <p:cNvCxnSpPr/>
          <p:nvPr/>
        </p:nvCxnSpPr>
        <p:spPr>
          <a:xfrm flipV="1">
            <a:off x="1339679" y="2258856"/>
            <a:ext cx="2352556" cy="49357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2307808" y="4820077"/>
            <a:ext cx="115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Two Stage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Variable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56180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-55824" y="5163088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100%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349056" y="9768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Single Stage</a:t>
            </a:r>
          </a:p>
          <a:p>
            <a:r>
              <a:rPr lang="en-US" b="1" dirty="0"/>
              <a:t>Performs similar to </a:t>
            </a:r>
            <a:r>
              <a:rPr lang="en-US" b="1" dirty="0" smtClean="0"/>
              <a:t>Basic </a:t>
            </a:r>
            <a:r>
              <a:rPr lang="en-US" b="1" dirty="0"/>
              <a:t>systems</a:t>
            </a:r>
            <a:endParaRPr lang="en-US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265144" y="153525"/>
            <a:ext cx="30080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Features: </a:t>
            </a:r>
            <a:endParaRPr lang="en-US" sz="20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881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Single Stage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07808" y="4820077"/>
            <a:ext cx="115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Two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A6A6A6"/>
                </a:solidFill>
              </a:rPr>
              <a:t>Variable</a:t>
            </a:r>
            <a:endParaRPr lang="en-US" b="1" dirty="0">
              <a:solidFill>
                <a:srgbClr val="A6A6A6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56180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0%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-55824" y="5163088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100%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65144" y="153525"/>
            <a:ext cx="30080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Features</a:t>
            </a:r>
            <a:endParaRPr lang="en-US" sz="2000" b="1" dirty="0"/>
          </a:p>
          <a:p>
            <a:endParaRPr lang="en-US" sz="2000" dirty="0"/>
          </a:p>
        </p:txBody>
      </p:sp>
      <p:sp>
        <p:nvSpPr>
          <p:cNvPr id="139" name="Trapezoid 138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Diamond 14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Diamond 145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5144" y="1812231"/>
            <a:ext cx="4655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New Warranties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More Efficient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Slightly quieter</a:t>
            </a: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894349" y="535061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1219921" y="535871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1545493" y="535238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49056" y="9768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Single Stage</a:t>
            </a:r>
          </a:p>
          <a:p>
            <a:r>
              <a:rPr lang="en-US" b="1" dirty="0"/>
              <a:t>Performs similar to </a:t>
            </a:r>
            <a:r>
              <a:rPr lang="en-US" b="1" dirty="0" smtClean="0"/>
              <a:t>Basic system</a:t>
            </a:r>
            <a:endParaRPr lang="en-US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4" name="TextBox 163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778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Single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56180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-55824" y="5163088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100%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65144" y="153525"/>
            <a:ext cx="300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</a:t>
            </a:r>
            <a:r>
              <a:rPr lang="en-US" sz="2000" b="1" dirty="0" smtClean="0"/>
              <a:t>: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1339679" y="1949726"/>
            <a:ext cx="0" cy="867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339679" y="2767102"/>
            <a:ext cx="2352556" cy="50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83791" y="1783835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895795" y="25727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39" name="Trapezoid 138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Diamond 14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Diamond 145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894349" y="53217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219921" y="53298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545493" y="532352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2307808" y="4820077"/>
            <a:ext cx="115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Two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A6A6A6"/>
                </a:solidFill>
              </a:rPr>
              <a:t>Variable</a:t>
            </a:r>
            <a:endParaRPr lang="en-US" b="1" dirty="0">
              <a:solidFill>
                <a:srgbClr val="A6A6A6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flipV="1">
            <a:off x="1339679" y="2287716"/>
            <a:ext cx="2352556" cy="49357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1468312" y="2182027"/>
            <a:ext cx="220378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1678436" y="1893035"/>
            <a:ext cx="220378" cy="918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1880470" y="2190127"/>
            <a:ext cx="220378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4490" y="10350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 Two Stage</a:t>
            </a:r>
          </a:p>
          <a:p>
            <a:r>
              <a:rPr lang="en-US" b="1" dirty="0"/>
              <a:t>Performs </a:t>
            </a:r>
            <a:r>
              <a:rPr lang="en-US" b="1" dirty="0" smtClean="0"/>
              <a:t>better </a:t>
            </a:r>
            <a:r>
              <a:rPr lang="en-US" b="1" dirty="0"/>
              <a:t>than a Basic </a:t>
            </a:r>
            <a:r>
              <a:rPr lang="en-US" b="1" dirty="0" smtClean="0"/>
              <a:t>systems</a:t>
            </a:r>
            <a:endParaRPr lang="en-US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3" name="TextBox 162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012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65144" y="153525"/>
            <a:ext cx="300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Features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p:sp>
        <p:nvSpPr>
          <p:cNvPr id="118" name="Trapezoid 117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Diamond 120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83254" y="1807336"/>
            <a:ext cx="4185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Better Humidity &amp; Temperature Control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More Efficient &amp; Better Warranties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Up To 30% Quieter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Single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56180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894349" y="53217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1219921" y="53298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545493" y="532352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2307808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Two Stage</a:t>
            </a:r>
            <a:endParaRPr lang="en-US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A6A6A6"/>
                </a:solidFill>
              </a:rPr>
              <a:t>Variable</a:t>
            </a:r>
            <a:endParaRPr lang="en-US" b="1" dirty="0">
              <a:solidFill>
                <a:srgbClr val="A6A6A6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387401" y="55670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2597525" y="5307324"/>
            <a:ext cx="278102" cy="889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813990" y="55751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-55824" y="5163088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100%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294490" y="10350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 Two Stage</a:t>
            </a:r>
          </a:p>
          <a:p>
            <a:r>
              <a:rPr lang="en-US" b="1" dirty="0"/>
              <a:t>Performs </a:t>
            </a:r>
            <a:r>
              <a:rPr lang="en-US" b="1" dirty="0" smtClean="0"/>
              <a:t>better </a:t>
            </a:r>
            <a:r>
              <a:rPr lang="en-US" b="1" dirty="0"/>
              <a:t>than a B</a:t>
            </a:r>
            <a:r>
              <a:rPr lang="en-US" b="1" dirty="0" smtClean="0"/>
              <a:t>asic systems</a:t>
            </a:r>
            <a:endParaRPr lang="en-US" b="1" dirty="0"/>
          </a:p>
        </p:txBody>
      </p:sp>
      <p:sp>
        <p:nvSpPr>
          <p:cNvPr id="159" name="TextBox 158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038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587" y="2976152"/>
            <a:ext cx="1095617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Heating</a:t>
            </a:r>
            <a:r>
              <a:rPr lang="en-US" sz="2000" b="1" dirty="0"/>
              <a:t> </a:t>
            </a:r>
            <a:r>
              <a:rPr lang="en-US" sz="2000" b="1" dirty="0" smtClean="0"/>
              <a:t>Operation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2989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rapezoid 117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Diamond 120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65144" y="153525"/>
            <a:ext cx="300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</a:t>
            </a:r>
            <a:r>
              <a:rPr lang="en-US" sz="2000" b="1" dirty="0" smtClean="0"/>
              <a:t>: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1339679" y="1949726"/>
            <a:ext cx="0" cy="867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1339679" y="2767102"/>
            <a:ext cx="2352556" cy="50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683791" y="1783835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895795" y="25727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0%</a:t>
            </a:r>
            <a:endParaRPr lang="en-US" dirty="0"/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1339679" y="2287716"/>
            <a:ext cx="2352556" cy="49357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1482743" y="2506869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294490" y="10350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Variable Speed</a:t>
            </a:r>
            <a:endParaRPr lang="en-US" b="1" dirty="0"/>
          </a:p>
          <a:p>
            <a:r>
              <a:rPr lang="en-US" b="1" dirty="0" smtClean="0"/>
              <a:t>Performs better </a:t>
            </a:r>
            <a:r>
              <a:rPr lang="en-US" b="1" dirty="0"/>
              <a:t>t</a:t>
            </a:r>
            <a:r>
              <a:rPr lang="en-US" b="1" dirty="0" smtClean="0"/>
              <a:t>han </a:t>
            </a:r>
            <a:r>
              <a:rPr lang="en-US" b="1" dirty="0"/>
              <a:t>a</a:t>
            </a:r>
            <a:r>
              <a:rPr lang="en-US" b="1" dirty="0" smtClean="0"/>
              <a:t>ny </a:t>
            </a:r>
            <a:r>
              <a:rPr lang="en-US" b="1" dirty="0"/>
              <a:t>o</a:t>
            </a:r>
            <a:r>
              <a:rPr lang="en-US" b="1" dirty="0" smtClean="0"/>
              <a:t>ther </a:t>
            </a:r>
            <a:r>
              <a:rPr lang="en-US" b="1" dirty="0"/>
              <a:t>s</a:t>
            </a:r>
            <a:r>
              <a:rPr lang="en-US" b="1" dirty="0" smtClean="0"/>
              <a:t>ystem</a:t>
            </a:r>
            <a:endParaRPr lang="en-US" b="1" dirty="0"/>
          </a:p>
        </p:txBody>
      </p:sp>
      <p:sp>
        <p:nvSpPr>
          <p:cNvPr id="153" name="Rectangle 152"/>
          <p:cNvSpPr/>
          <p:nvPr/>
        </p:nvSpPr>
        <p:spPr>
          <a:xfrm>
            <a:off x="1569329" y="2428053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678436" y="2337073"/>
            <a:ext cx="96840" cy="4602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1758681" y="2290557"/>
            <a:ext cx="96840" cy="51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1838926" y="2153167"/>
            <a:ext cx="96840" cy="6459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1925512" y="1949726"/>
            <a:ext cx="96840" cy="8638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2012098" y="2261697"/>
            <a:ext cx="96840" cy="5518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2235595" y="2591029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2051214" y="2437923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2155999" y="2526122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Bent Arrow 164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Diamond 165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TextBox 166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Single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85042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894349" y="53217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219921" y="53298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1545493" y="532352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/>
          <p:cNvSpPr txBox="1"/>
          <p:nvPr/>
        </p:nvSpPr>
        <p:spPr>
          <a:xfrm>
            <a:off x="2307808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Two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A6A6A6"/>
                </a:solidFill>
              </a:rPr>
              <a:t>Variable</a:t>
            </a:r>
            <a:endParaRPr lang="en-US" b="1" dirty="0">
              <a:solidFill>
                <a:srgbClr val="A6A6A6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387401" y="5567059"/>
            <a:ext cx="278102" cy="6216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2597525" y="5307324"/>
            <a:ext cx="278102" cy="8894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871714" y="5575159"/>
            <a:ext cx="278102" cy="6216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2315840" y="2599129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2396085" y="2607229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476330" y="2615329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2571006" y="2615329"/>
            <a:ext cx="96840" cy="1918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TextBox 192"/>
          <p:cNvSpPr txBox="1"/>
          <p:nvPr/>
        </p:nvSpPr>
        <p:spPr>
          <a:xfrm>
            <a:off x="-13375" y="5205827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100%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95" name="TextBox 194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96" name="TextBox 195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028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65144" y="153525"/>
            <a:ext cx="300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 flow Gas Furnace &amp; A/</a:t>
            </a:r>
            <a:r>
              <a:rPr lang="en-US" sz="2000" dirty="0" smtClean="0"/>
              <a:t>C</a:t>
            </a:r>
          </a:p>
          <a:p>
            <a:r>
              <a:rPr lang="en-US" sz="2000" dirty="0"/>
              <a:t>System </a:t>
            </a:r>
            <a:r>
              <a:rPr lang="en-US" sz="2000" dirty="0" smtClean="0"/>
              <a:t>Features:</a:t>
            </a:r>
            <a:endParaRPr lang="en-US" sz="2000" dirty="0"/>
          </a:p>
        </p:txBody>
      </p:sp>
      <p:sp>
        <p:nvSpPr>
          <p:cNvPr id="97" name="Trapezoid 96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331913" y="1642678"/>
            <a:ext cx="4275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Precise Temperature &amp; Humidity </a:t>
            </a:r>
            <a:r>
              <a:rPr lang="en-US" dirty="0"/>
              <a:t>C</a:t>
            </a:r>
            <a:r>
              <a:rPr lang="en-US" dirty="0" smtClean="0"/>
              <a:t>ontrol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24/7 Filtration &amp; 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Quietest &amp; Most Efficient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Best Warranties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Single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85042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0%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894349" y="53217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1219921" y="532985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1545493" y="5323524"/>
            <a:ext cx="220378" cy="839984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2307808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Two Stage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Variable</a:t>
            </a:r>
            <a:endParaRPr lang="en-US" b="1" dirty="0"/>
          </a:p>
        </p:txBody>
      </p:sp>
      <p:sp>
        <p:nvSpPr>
          <p:cNvPr id="135" name="Rectangle 134"/>
          <p:cNvSpPr/>
          <p:nvPr/>
        </p:nvSpPr>
        <p:spPr>
          <a:xfrm>
            <a:off x="2387401" y="5567059"/>
            <a:ext cx="278102" cy="6216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2597525" y="5307324"/>
            <a:ext cx="278102" cy="8894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2871714" y="5575159"/>
            <a:ext cx="278102" cy="6216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3805218" y="5884112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3891804" y="580529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000911" y="5714316"/>
            <a:ext cx="96840" cy="4602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081156" y="5667800"/>
            <a:ext cx="96840" cy="51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161401" y="5530410"/>
            <a:ext cx="96840" cy="6459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247987" y="5312539"/>
            <a:ext cx="96840" cy="8638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4334573" y="5638940"/>
            <a:ext cx="96840" cy="5518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4558070" y="59682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4373689" y="581516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478474" y="5888935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638315" y="59763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4718560" y="59844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4798805" y="59925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4893481" y="5992572"/>
            <a:ext cx="96840" cy="1918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294490" y="10350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Variable Speed</a:t>
            </a:r>
            <a:endParaRPr lang="en-US" b="1" dirty="0"/>
          </a:p>
          <a:p>
            <a:r>
              <a:rPr lang="en-US" b="1" dirty="0" smtClean="0"/>
              <a:t>Performs better </a:t>
            </a:r>
            <a:r>
              <a:rPr lang="en-US" b="1" dirty="0"/>
              <a:t>t</a:t>
            </a:r>
            <a:r>
              <a:rPr lang="en-US" b="1" dirty="0" smtClean="0"/>
              <a:t>han </a:t>
            </a:r>
            <a:r>
              <a:rPr lang="en-US" b="1" dirty="0"/>
              <a:t>a</a:t>
            </a:r>
            <a:r>
              <a:rPr lang="en-US" b="1" dirty="0" smtClean="0"/>
              <a:t>ny </a:t>
            </a:r>
            <a:r>
              <a:rPr lang="en-US" b="1" dirty="0"/>
              <a:t>o</a:t>
            </a:r>
            <a:r>
              <a:rPr lang="en-US" b="1" dirty="0" smtClean="0"/>
              <a:t>ther </a:t>
            </a:r>
            <a:r>
              <a:rPr lang="en-US" b="1" dirty="0"/>
              <a:t>s</a:t>
            </a:r>
            <a:r>
              <a:rPr lang="en-US" b="1" dirty="0" smtClean="0"/>
              <a:t>ystem</a:t>
            </a:r>
            <a:endParaRPr lang="en-US" b="1" dirty="0"/>
          </a:p>
        </p:txBody>
      </p:sp>
      <p:sp>
        <p:nvSpPr>
          <p:cNvPr id="168" name="TextBox 167"/>
          <p:cNvSpPr txBox="1"/>
          <p:nvPr/>
        </p:nvSpPr>
        <p:spPr>
          <a:xfrm>
            <a:off x="-27806" y="5205827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100%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71" name="TextBox 170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4284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65144" y="153525"/>
            <a:ext cx="3072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Up flow Gas Furnace &amp; A/</a:t>
            </a:r>
            <a:r>
              <a:rPr lang="en-US" sz="2000" b="1" dirty="0" smtClean="0"/>
              <a:t>C</a:t>
            </a:r>
          </a:p>
          <a:p>
            <a:r>
              <a:rPr lang="en-US" sz="2000" b="1" dirty="0"/>
              <a:t>System </a:t>
            </a:r>
            <a:r>
              <a:rPr lang="en-US" sz="2000" b="1" dirty="0" smtClean="0"/>
              <a:t>Features</a:t>
            </a:r>
          </a:p>
          <a:p>
            <a:endParaRPr lang="en-US" sz="2000" b="1" dirty="0"/>
          </a:p>
          <a:p>
            <a:r>
              <a:rPr lang="en-US" sz="2000" b="1" dirty="0" smtClean="0"/>
              <a:t>Questions?</a:t>
            </a:r>
            <a:endParaRPr lang="en-US" sz="2000" b="1" dirty="0"/>
          </a:p>
        </p:txBody>
      </p:sp>
      <p:sp>
        <p:nvSpPr>
          <p:cNvPr id="97" name="Trapezoid 96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Single Stage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894349" y="533618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1219921" y="534428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1545493" y="533795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2307808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Two Stage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Variable</a:t>
            </a:r>
            <a:endParaRPr lang="en-US" b="1" dirty="0"/>
          </a:p>
        </p:txBody>
      </p:sp>
      <p:sp>
        <p:nvSpPr>
          <p:cNvPr id="175" name="Rectangle 174"/>
          <p:cNvSpPr/>
          <p:nvPr/>
        </p:nvSpPr>
        <p:spPr>
          <a:xfrm>
            <a:off x="2387401" y="55670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597525" y="5307324"/>
            <a:ext cx="278102" cy="889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2871714" y="55751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805218" y="5884112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3891804" y="580529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4000911" y="5714316"/>
            <a:ext cx="96840" cy="4602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081156" y="5667800"/>
            <a:ext cx="96840" cy="51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61401" y="5530410"/>
            <a:ext cx="96840" cy="6459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247987" y="5312539"/>
            <a:ext cx="96840" cy="8638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334573" y="5638940"/>
            <a:ext cx="96840" cy="5518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558070" y="59682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4373689" y="581516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4478474" y="5888935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4638315" y="59763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4718560" y="59844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4798805" y="59925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4893481" y="5992572"/>
            <a:ext cx="96840" cy="1918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1" name="Straight Connector 200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203" name="TextBox 202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204" name="TextBox 203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205" name="TextBox 204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207" name="Rectangle 206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208" name="TextBox 207"/>
          <p:cNvSpPr txBox="1"/>
          <p:nvPr/>
        </p:nvSpPr>
        <p:spPr>
          <a:xfrm>
            <a:off x="185042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0%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-27806" y="5205827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100%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7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65144" y="153525"/>
            <a:ext cx="46283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</a:t>
            </a:r>
            <a:r>
              <a:rPr lang="en-US" sz="2000" b="1" dirty="0" smtClean="0"/>
              <a:t>C</a:t>
            </a:r>
          </a:p>
          <a:p>
            <a:r>
              <a:rPr lang="en-US" sz="2000" b="1" dirty="0"/>
              <a:t>System Features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Our Next Step is to determine </a:t>
            </a:r>
          </a:p>
          <a:p>
            <a:r>
              <a:rPr lang="en-US" sz="2000" b="1" dirty="0"/>
              <a:t>w</a:t>
            </a:r>
            <a:r>
              <a:rPr lang="en-US" sz="2000" b="1" dirty="0" smtClean="0"/>
              <a:t>hich system makes sense for you</a:t>
            </a:r>
          </a:p>
        </p:txBody>
      </p:sp>
      <p:sp>
        <p:nvSpPr>
          <p:cNvPr id="97" name="Trapezoid 96"/>
          <p:cNvSpPr/>
          <p:nvPr/>
        </p:nvSpPr>
        <p:spPr>
          <a:xfrm rot="10800000">
            <a:off x="5405003" y="594164"/>
            <a:ext cx="914400" cy="748752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178" y="1623201"/>
            <a:ext cx="290841" cy="269834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600064" y="5328979"/>
            <a:ext cx="0" cy="867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600064" y="5799204"/>
            <a:ext cx="466942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894349" y="533618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219921" y="534428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545493" y="5337954"/>
            <a:ext cx="220378" cy="8399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2307808" y="4820077"/>
            <a:ext cx="117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Two Stage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87401" y="55670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2597525" y="5307324"/>
            <a:ext cx="278102" cy="889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2871714" y="5575159"/>
            <a:ext cx="278102" cy="621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3805218" y="5884112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3891804" y="580529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000911" y="5714316"/>
            <a:ext cx="96840" cy="4602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081156" y="5667800"/>
            <a:ext cx="96840" cy="51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4161401" y="5530410"/>
            <a:ext cx="96840" cy="6459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247987" y="5312539"/>
            <a:ext cx="96840" cy="8638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334573" y="5638940"/>
            <a:ext cx="96840" cy="5518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58070" y="59682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373689" y="5815166"/>
            <a:ext cx="128016" cy="375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478474" y="5888935"/>
            <a:ext cx="128016" cy="2967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638315" y="59763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718560" y="59844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798805" y="5992572"/>
            <a:ext cx="96840" cy="212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893481" y="5992572"/>
            <a:ext cx="96840" cy="1918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600064" y="6196799"/>
            <a:ext cx="466942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819277" y="61617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2-3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59" name="TextBox 158"/>
          <p:cNvSpPr txBox="1"/>
          <p:nvPr/>
        </p:nvSpPr>
        <p:spPr>
          <a:xfrm>
            <a:off x="2371484" y="61698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1-2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3966984" y="6177944"/>
            <a:ext cx="107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 Degree </a:t>
            </a:r>
          </a:p>
          <a:p>
            <a:pPr algn="ctr"/>
            <a:r>
              <a:rPr lang="en-US" sz="1400" dirty="0" smtClean="0"/>
              <a:t>Temp Swing</a:t>
            </a:r>
            <a:endParaRPr lang="en-US" sz="1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712373" y="47954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Single Stage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814622" y="4795432"/>
            <a:ext cx="98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Variable</a:t>
            </a:r>
            <a:endParaRPr lang="en-US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6381903" y="548278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Temperature &amp; Humidity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6386311" y="5820327"/>
            <a:ext cx="2437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Filtration &amp; Purification</a:t>
            </a:r>
            <a:endParaRPr lang="en-US" dirty="0"/>
          </a:p>
        </p:txBody>
      </p:sp>
      <p:sp>
        <p:nvSpPr>
          <p:cNvPr id="166" name="Rectangle 165"/>
          <p:cNvSpPr/>
          <p:nvPr/>
        </p:nvSpPr>
        <p:spPr>
          <a:xfrm>
            <a:off x="6380461" y="616372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Noise &amp; Efficiency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185042" y="593807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0%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-27806" y="5205827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100%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04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Bent Arrow 211"/>
          <p:cNvSpPr/>
          <p:nvPr/>
        </p:nvSpPr>
        <p:spPr>
          <a:xfrm rot="10800000" flipH="1" flipV="1">
            <a:off x="1450776" y="3784954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3" name="Bent Arrow 212"/>
          <p:cNvSpPr/>
          <p:nvPr/>
        </p:nvSpPr>
        <p:spPr>
          <a:xfrm rot="10800000" flipH="1" flipV="1">
            <a:off x="1450775" y="3526932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ent Arrow 213"/>
          <p:cNvSpPr/>
          <p:nvPr/>
        </p:nvSpPr>
        <p:spPr>
          <a:xfrm rot="10800000" flipH="1" flipV="1">
            <a:off x="1450776" y="3244435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alpha val="9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 w="50800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587" y="2976152"/>
            <a:ext cx="1095617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Down Arrow 120"/>
          <p:cNvSpPr/>
          <p:nvPr/>
        </p:nvSpPr>
        <p:spPr>
          <a:xfrm rot="10800000">
            <a:off x="2415445" y="2618944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Down Arrow 121"/>
          <p:cNvSpPr/>
          <p:nvPr/>
        </p:nvSpPr>
        <p:spPr>
          <a:xfrm rot="10800000">
            <a:off x="2617807" y="2589904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Down Arrow 122"/>
          <p:cNvSpPr/>
          <p:nvPr/>
        </p:nvSpPr>
        <p:spPr>
          <a:xfrm rot="10800000">
            <a:off x="2791332" y="2617819"/>
            <a:ext cx="230272" cy="433376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Bent Arrow 124"/>
          <p:cNvSpPr/>
          <p:nvPr/>
        </p:nvSpPr>
        <p:spPr>
          <a:xfrm flipH="1" flipV="1">
            <a:off x="3224166" y="3632554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Bent Arrow 125"/>
          <p:cNvSpPr/>
          <p:nvPr/>
        </p:nvSpPr>
        <p:spPr>
          <a:xfrm flipH="1" flipV="1">
            <a:off x="3224165" y="3374532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Bent Arrow 126"/>
          <p:cNvSpPr/>
          <p:nvPr/>
        </p:nvSpPr>
        <p:spPr>
          <a:xfrm flipH="1" flipV="1">
            <a:off x="3224166" y="3092035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Cooling Operation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2772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25594" y="153525"/>
            <a:ext cx="3823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Operation </a:t>
            </a:r>
          </a:p>
          <a:p>
            <a:endParaRPr lang="en-US" sz="2000" b="1" dirty="0"/>
          </a:p>
          <a:p>
            <a:r>
              <a:rPr lang="en-US" sz="2000" b="1" dirty="0" smtClean="0"/>
              <a:t>Questions?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9482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1189" y="1018849"/>
            <a:ext cx="20185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Humidification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67" name="Rectangle 66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2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1189" y="1018849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Humidification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28558" y="5247736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2 </a:t>
            </a:r>
            <a:r>
              <a:rPr lang="en-US" b="1" dirty="0" smtClean="0"/>
              <a:t>---- </a:t>
            </a:r>
            <a:r>
              <a:rPr lang="en-US" b="1" dirty="0" smtClean="0"/>
              <a:t>8 ----16</a:t>
            </a:r>
          </a:p>
          <a:p>
            <a:pPr algn="ctr"/>
            <a:r>
              <a:rPr lang="en-US" b="1" dirty="0" smtClean="0"/>
              <a:t>Filter Efficiency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78111" y="5151575"/>
            <a:ext cx="3584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Air Filters have a range of efficiency</a:t>
            </a:r>
          </a:p>
          <a:p>
            <a:r>
              <a:rPr lang="en-US" dirty="0" smtClean="0"/>
              <a:t>From 2 (lowest efficiency) up to 16</a:t>
            </a:r>
          </a:p>
          <a:p>
            <a:r>
              <a:rPr lang="en-US" dirty="0" smtClean="0"/>
              <a:t>(Highest efficient without a bypass).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06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1189" y="1018849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Humidification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28558" y="5247736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2 </a:t>
            </a:r>
            <a:r>
              <a:rPr lang="en-US" b="1" dirty="0" smtClean="0"/>
              <a:t>---- </a:t>
            </a:r>
            <a:r>
              <a:rPr lang="en-US" b="1" dirty="0" smtClean="0"/>
              <a:t>8 ----16</a:t>
            </a:r>
          </a:p>
          <a:p>
            <a:pPr algn="ctr"/>
            <a:r>
              <a:rPr lang="en-US" b="1" dirty="0" smtClean="0"/>
              <a:t>Filter Efficiency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78111" y="5151575"/>
            <a:ext cx="358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Human Body Filters the air</a:t>
            </a:r>
          </a:p>
          <a:p>
            <a:r>
              <a:rPr lang="en-US" dirty="0" smtClean="0"/>
              <a:t>at </a:t>
            </a:r>
            <a:r>
              <a:rPr lang="en-US" dirty="0"/>
              <a:t>an Efficiency </a:t>
            </a:r>
            <a:r>
              <a:rPr lang="en-US" dirty="0" smtClean="0"/>
              <a:t>Rating </a:t>
            </a:r>
            <a:r>
              <a:rPr lang="en-US" dirty="0"/>
              <a:t>of </a:t>
            </a:r>
            <a:r>
              <a:rPr lang="en-US" dirty="0" smtClean="0"/>
              <a:t>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1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1189" y="1018849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Humidification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28558" y="5247736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2 </a:t>
            </a:r>
            <a:r>
              <a:rPr lang="en-US" b="1" dirty="0" smtClean="0"/>
              <a:t>---- </a:t>
            </a:r>
            <a:r>
              <a:rPr lang="en-US" b="1" dirty="0" smtClean="0"/>
              <a:t>8 ----16</a:t>
            </a:r>
          </a:p>
          <a:p>
            <a:pPr algn="ctr"/>
            <a:r>
              <a:rPr lang="en-US" b="1" dirty="0" smtClean="0"/>
              <a:t>Filter Efficiency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78111" y="5151575"/>
            <a:ext cx="4241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filter rated better than an 8 helps your body recover from airborne contaminants.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3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8939" y="2407041"/>
            <a:ext cx="1116399" cy="1967902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1792" y="1535982"/>
            <a:ext cx="1116399" cy="89207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672" y="4171642"/>
            <a:ext cx="612916" cy="109505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0567" y="2880072"/>
            <a:ext cx="612916" cy="128289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850" y="1491479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90277" y="4374589"/>
            <a:ext cx="530290" cy="89097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1788" y="229787"/>
            <a:ext cx="1116399" cy="128402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573" y="1491479"/>
            <a:ext cx="1060704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832" y="3607321"/>
            <a:ext cx="748046" cy="56432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9490" y="4374589"/>
            <a:ext cx="1116399" cy="881419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832" y="315096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872" y="3163799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1867" y="3162672"/>
            <a:ext cx="189847" cy="24051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049" y="189810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2899" y="2455259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749" y="299845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644" y="3541651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3539" y="4042976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896" y="4600040"/>
            <a:ext cx="444348" cy="410422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365" y="4463340"/>
            <a:ext cx="422468" cy="528384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8120" y="4684580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317" y="3988984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167" y="3471448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3107" y="2591030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002" y="20734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942" y="1514087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837" y="982594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632" y="4373462"/>
            <a:ext cx="183625" cy="890979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8569" y="3086705"/>
            <a:ext cx="1166151" cy="1244886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188" y="1415970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7083" y="230809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5978" y="4260944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228" y="4078376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333" y="275358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033" y="5151938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228" y="138467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90277" y="144757"/>
            <a:ext cx="530290" cy="9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578" y="14362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462" y="144756"/>
            <a:ext cx="2210" cy="1338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3452" y="143629"/>
            <a:ext cx="1184265" cy="1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2745" y="94652"/>
            <a:ext cx="612916" cy="138631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78" y="180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49817" y="1805"/>
            <a:ext cx="25700" cy="5150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944" y="1324742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839" y="76533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6734" y="219885"/>
            <a:ext cx="230272" cy="433376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4732" y="479015"/>
            <a:ext cx="230272" cy="43337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863" y="-13279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902" y="-11025"/>
            <a:ext cx="664615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720" y="2999882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2856" y="4211885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658" y="2974221"/>
            <a:ext cx="503484" cy="98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729" y="3023280"/>
            <a:ext cx="19475" cy="1139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2857" y="2261697"/>
            <a:ext cx="2346082" cy="1924738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559" y="2405880"/>
            <a:ext cx="2233933" cy="1850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289" y="2974221"/>
            <a:ext cx="1130915" cy="3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23279" y="1032806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Filtration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Purification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427" y="4458542"/>
            <a:ext cx="290841" cy="269834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25594" y="153525"/>
            <a:ext cx="3823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 flow Gas Furnace &amp; A/C </a:t>
            </a:r>
            <a:endParaRPr lang="en-US" sz="2000" b="1" dirty="0" smtClean="0"/>
          </a:p>
          <a:p>
            <a:r>
              <a:rPr lang="en-US" sz="2000" b="1" dirty="0" smtClean="0"/>
              <a:t>Healthy Options</a:t>
            </a:r>
            <a:endParaRPr lang="en-US" sz="20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8111" y="5151575"/>
            <a:ext cx="3584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UV Air Purification </a:t>
            </a:r>
          </a:p>
          <a:p>
            <a:r>
              <a:rPr lang="en-US" dirty="0" smtClean="0"/>
              <a:t>Disinfects the air and reduces the spread of Germs and Viruses </a:t>
            </a:r>
          </a:p>
        </p:txBody>
      </p:sp>
    </p:spTree>
    <p:extLst>
      <p:ext uri="{BB962C8B-B14F-4D97-AF65-F5344CB8AC3E}">
        <p14:creationId xmlns:p14="http://schemas.microsoft.com/office/powerpoint/2010/main" val="214575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899</Words>
  <Application>Microsoft Macintosh PowerPoint</Application>
  <PresentationFormat>On-screen Show (4:3)</PresentationFormat>
  <Paragraphs>295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Wittman</dc:creator>
  <cp:lastModifiedBy>Tom Wittman</cp:lastModifiedBy>
  <cp:revision>54</cp:revision>
  <dcterms:created xsi:type="dcterms:W3CDTF">2020-03-28T11:43:26Z</dcterms:created>
  <dcterms:modified xsi:type="dcterms:W3CDTF">2020-03-29T21:29:01Z</dcterms:modified>
</cp:coreProperties>
</file>